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1" r:id="rId29"/>
    <p:sldId id="282" r:id="rId30"/>
    <p:sldId id="296" r:id="rId31"/>
    <p:sldId id="283" r:id="rId32"/>
    <p:sldId id="284" r:id="rId33"/>
    <p:sldId id="285" r:id="rId34"/>
    <p:sldId id="286" r:id="rId35"/>
    <p:sldId id="287" r:id="rId36"/>
    <p:sldId id="288" r:id="rId37"/>
    <p:sldId id="289" r:id="rId38"/>
    <p:sldId id="290" r:id="rId39"/>
    <p:sldId id="291" r:id="rId40"/>
    <p:sldId id="297" r:id="rId41"/>
    <p:sldId id="292" r:id="rId42"/>
    <p:sldId id="293" r:id="rId43"/>
    <p:sldId id="295" r:id="rId44"/>
  </p:sldIdLst>
  <p:sldSz cx="18288000" cy="10287000"/>
  <p:notesSz cx="6858000" cy="9144000"/>
  <p:embeddedFontLst>
    <p:embeddedFont>
      <p:font typeface="Arimo" panose="020B0604020202020204" pitchFamily="34" charset="0"/>
      <p:regular r:id="rId45"/>
    </p:embeddedFont>
    <p:embeddedFont>
      <p:font typeface="Helios" panose="020B0504020202020204" pitchFamily="34" charset="0"/>
      <p:regular r:id="rId46"/>
    </p:embeddedFont>
    <p:embeddedFont>
      <p:font typeface="Helios Bold" panose="020B0704020202020204" pitchFamily="34" charset="0"/>
      <p:regular r:id="rId47"/>
      <p:bold r:id="rId48"/>
    </p:embeddedFont>
    <p:embeddedFont>
      <p:font typeface="Helios Bold Italics" panose="020B0703020202090204" pitchFamily="34" charset="0"/>
      <p:regular r:id="rId49"/>
      <p:bold r:id="rId50"/>
      <p:italic r:id="rId51"/>
      <p:boldItalic r:id="rId52"/>
    </p:embeddedFont>
    <p:embeddedFont>
      <p:font typeface="Klein" panose="02000503060000020004" pitchFamily="2" charset="0"/>
      <p:regular r:id="rId53"/>
    </p:embeddedFont>
    <p:embeddedFont>
      <p:font typeface="Klein Bold" panose="02000503060000020004" pitchFamily="2" charset="0"/>
      <p:regular r:id="rId54"/>
      <p:bold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9" autoAdjust="0"/>
    <p:restoredTop sz="94637" autoAdjust="0"/>
  </p:normalViewPr>
  <p:slideViewPr>
    <p:cSldViewPr>
      <p:cViewPr varScale="1">
        <p:scale>
          <a:sx n="62" d="100"/>
          <a:sy n="62" d="100"/>
        </p:scale>
        <p:origin x="328"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4.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2.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5.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9.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9.sv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66927" y="-4280359"/>
            <a:ext cx="8999620" cy="8999620"/>
          </a:xfrm>
          <a:custGeom>
            <a:avLst/>
            <a:gdLst/>
            <a:ahLst/>
            <a:cxnLst/>
            <a:rect l="l" t="t" r="r" b="b"/>
            <a:pathLst>
              <a:path w="8999620" h="8999620">
                <a:moveTo>
                  <a:pt x="0" y="0"/>
                </a:moveTo>
                <a:lnTo>
                  <a:pt x="8999620" y="0"/>
                </a:lnTo>
                <a:lnTo>
                  <a:pt x="8999620" y="8999619"/>
                </a:lnTo>
                <a:lnTo>
                  <a:pt x="0" y="89996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A"/>
          </a:p>
        </p:txBody>
      </p:sp>
      <p:sp>
        <p:nvSpPr>
          <p:cNvPr id="3" name="Freeform 3"/>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4" name="Freeform 4"/>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5" name="Freeform 5"/>
          <p:cNvSpPr/>
          <p:nvPr/>
        </p:nvSpPr>
        <p:spPr>
          <a:xfrm>
            <a:off x="2032883" y="3925044"/>
            <a:ext cx="4789053" cy="3977159"/>
          </a:xfrm>
          <a:custGeom>
            <a:avLst/>
            <a:gdLst/>
            <a:ahLst/>
            <a:cxnLst/>
            <a:rect l="l" t="t" r="r" b="b"/>
            <a:pathLst>
              <a:path w="4789053" h="3977159">
                <a:moveTo>
                  <a:pt x="0" y="0"/>
                </a:moveTo>
                <a:lnTo>
                  <a:pt x="4789053" y="0"/>
                </a:lnTo>
                <a:lnTo>
                  <a:pt x="4789053" y="3977159"/>
                </a:lnTo>
                <a:lnTo>
                  <a:pt x="0" y="3977159"/>
                </a:lnTo>
                <a:lnTo>
                  <a:pt x="0" y="0"/>
                </a:lnTo>
                <a:close/>
              </a:path>
            </a:pathLst>
          </a:custGeom>
          <a:blipFill>
            <a:blip r:embed="rId4"/>
            <a:stretch>
              <a:fillRect/>
            </a:stretch>
          </a:blipFill>
        </p:spPr>
        <p:txBody>
          <a:bodyPr/>
          <a:lstStyle/>
          <a:p>
            <a:endParaRPr lang="en-SA"/>
          </a:p>
        </p:txBody>
      </p:sp>
      <p:sp>
        <p:nvSpPr>
          <p:cNvPr id="6" name="TextBox 6"/>
          <p:cNvSpPr txBox="1"/>
          <p:nvPr/>
        </p:nvSpPr>
        <p:spPr>
          <a:xfrm>
            <a:off x="6146948" y="2827985"/>
            <a:ext cx="11148596" cy="4486275"/>
          </a:xfrm>
          <a:prstGeom prst="rect">
            <a:avLst/>
          </a:prstGeom>
        </p:spPr>
        <p:txBody>
          <a:bodyPr lIns="0" tIns="0" rIns="0" bIns="0" rtlCol="0" anchor="t">
            <a:spAutoFit/>
          </a:bodyPr>
          <a:lstStyle/>
          <a:p>
            <a:pPr algn="ctr">
              <a:lnSpc>
                <a:spcPts val="7135"/>
              </a:lnSpc>
            </a:pPr>
            <a:r>
              <a:rPr lang="en-US" sz="5946" b="1">
                <a:solidFill>
                  <a:srgbClr val="164D7B"/>
                </a:solidFill>
                <a:latin typeface="Klein Bold"/>
                <a:ea typeface="Klein Bold"/>
                <a:cs typeface="Klein Bold"/>
                <a:sym typeface="Klein Bold"/>
              </a:rPr>
              <a:t>PREDICTING DIABETES PATIENTS </a:t>
            </a:r>
          </a:p>
          <a:p>
            <a:pPr algn="ctr">
              <a:lnSpc>
                <a:spcPts val="7135"/>
              </a:lnSpc>
            </a:pPr>
            <a:r>
              <a:rPr lang="en-US" sz="5946" b="1">
                <a:solidFill>
                  <a:srgbClr val="164D7B"/>
                </a:solidFill>
                <a:latin typeface="Klein Bold"/>
                <a:ea typeface="Klein Bold"/>
                <a:cs typeface="Klein Bold"/>
                <a:sym typeface="Klein Bold"/>
              </a:rPr>
              <a:t>BASED ON MACHINE LEARNING TECHNIQUES</a:t>
            </a:r>
          </a:p>
          <a:p>
            <a:pPr algn="ctr">
              <a:lnSpc>
                <a:spcPts val="6784"/>
              </a:lnSpc>
            </a:pPr>
            <a:endParaRPr lang="en-US" sz="5946" b="1">
              <a:solidFill>
                <a:srgbClr val="164D7B"/>
              </a:solidFill>
              <a:latin typeface="Klein Bold"/>
              <a:ea typeface="Klein Bold"/>
              <a:cs typeface="Klein Bold"/>
              <a:sym typeface="Klein Bold"/>
            </a:endParaRPr>
          </a:p>
        </p:txBody>
      </p:sp>
      <p:sp>
        <p:nvSpPr>
          <p:cNvPr id="7" name="TextBox 7"/>
          <p:cNvSpPr txBox="1"/>
          <p:nvPr/>
        </p:nvSpPr>
        <p:spPr>
          <a:xfrm>
            <a:off x="6146948" y="7025590"/>
            <a:ext cx="11112352" cy="2728722"/>
          </a:xfrm>
          <a:prstGeom prst="rect">
            <a:avLst/>
          </a:prstGeom>
        </p:spPr>
        <p:txBody>
          <a:bodyPr lIns="0" tIns="0" rIns="0" bIns="0" rtlCol="0" anchor="t">
            <a:spAutoFit/>
          </a:bodyPr>
          <a:lstStyle/>
          <a:p>
            <a:pPr algn="ctr">
              <a:lnSpc>
                <a:spcPts val="3144"/>
              </a:lnSpc>
            </a:pPr>
            <a:r>
              <a:rPr lang="en-US" sz="2400">
                <a:solidFill>
                  <a:srgbClr val="164D7B"/>
                </a:solidFill>
                <a:latin typeface="Helios"/>
                <a:ea typeface="Helios"/>
                <a:cs typeface="Helios"/>
                <a:sym typeface="Helios"/>
              </a:rPr>
              <a:t>Presented by</a:t>
            </a:r>
          </a:p>
          <a:p>
            <a:pPr algn="ctr">
              <a:lnSpc>
                <a:spcPts val="3144"/>
              </a:lnSpc>
            </a:pPr>
            <a:r>
              <a:rPr lang="en-US" sz="2400">
                <a:solidFill>
                  <a:srgbClr val="164D7B"/>
                </a:solidFill>
                <a:latin typeface="Helios"/>
                <a:ea typeface="Helios"/>
                <a:cs typeface="Helios"/>
                <a:sym typeface="Helios"/>
              </a:rPr>
              <a:t>Raghad Alanazi, Sara Alsibgh, Atheer Almutairi, Danah Alanazi, Sarah Alhussein</a:t>
            </a:r>
          </a:p>
          <a:p>
            <a:pPr algn="ctr">
              <a:lnSpc>
                <a:spcPts val="3144"/>
              </a:lnSpc>
            </a:pPr>
            <a:endParaRPr lang="en-US" sz="2400">
              <a:solidFill>
                <a:srgbClr val="164D7B"/>
              </a:solidFill>
              <a:latin typeface="Helios"/>
              <a:ea typeface="Helios"/>
              <a:cs typeface="Helios"/>
              <a:sym typeface="Helios"/>
            </a:endParaRPr>
          </a:p>
          <a:p>
            <a:pPr algn="ctr">
              <a:lnSpc>
                <a:spcPts val="3144"/>
              </a:lnSpc>
            </a:pPr>
            <a:r>
              <a:rPr lang="en-US" sz="2400">
                <a:solidFill>
                  <a:srgbClr val="164D7B"/>
                </a:solidFill>
                <a:latin typeface="Helios"/>
                <a:ea typeface="Helios"/>
                <a:cs typeface="Helios"/>
                <a:sym typeface="Helios"/>
              </a:rPr>
              <a:t>Supervised By</a:t>
            </a:r>
          </a:p>
          <a:p>
            <a:pPr algn="ctr">
              <a:lnSpc>
                <a:spcPts val="3144"/>
              </a:lnSpc>
            </a:pPr>
            <a:r>
              <a:rPr lang="en-US" sz="2400">
                <a:solidFill>
                  <a:srgbClr val="164D7B"/>
                </a:solidFill>
                <a:latin typeface="Helios"/>
                <a:ea typeface="Helios"/>
                <a:cs typeface="Helios"/>
                <a:sym typeface="Helios"/>
              </a:rPr>
              <a:t>Dr Hoda Ahmed Abdelhafez</a:t>
            </a:r>
          </a:p>
          <a:p>
            <a:pPr algn="ctr">
              <a:lnSpc>
                <a:spcPts val="3144"/>
              </a:lnSpc>
            </a:pPr>
            <a:r>
              <a:rPr lang="en-US" sz="2400">
                <a:solidFill>
                  <a:srgbClr val="164D7B"/>
                </a:solidFill>
                <a:latin typeface="Helios"/>
                <a:ea typeface="Helios"/>
                <a:cs typeface="Helios"/>
                <a:sym typeface="Helios"/>
              </a:rPr>
              <a:t>2024-2025</a:t>
            </a:r>
          </a:p>
          <a:p>
            <a:pPr algn="ctr">
              <a:lnSpc>
                <a:spcPts val="3144"/>
              </a:lnSpc>
            </a:pPr>
            <a:endParaRPr lang="en-US" sz="2400">
              <a:solidFill>
                <a:srgbClr val="164D7B"/>
              </a:solidFill>
              <a:latin typeface="Helios"/>
              <a:ea typeface="Helios"/>
              <a:cs typeface="Helios"/>
              <a:sym typeface="Helio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05841" y="381130"/>
            <a:ext cx="13049553" cy="1050925"/>
          </a:xfrm>
          <a:prstGeom prst="rect">
            <a:avLst/>
          </a:prstGeom>
        </p:spPr>
        <p:txBody>
          <a:bodyPr lIns="0" tIns="0" rIns="0" bIns="0" rtlCol="0" anchor="t">
            <a:spAutoFit/>
          </a:bodyPr>
          <a:lstStyle/>
          <a:p>
            <a:pPr algn="ctr">
              <a:lnSpc>
                <a:spcPts val="8450"/>
              </a:lnSpc>
            </a:pPr>
            <a:r>
              <a:rPr lang="en-US" sz="6500" b="1" dirty="0">
                <a:solidFill>
                  <a:srgbClr val="164D7B"/>
                </a:solidFill>
                <a:latin typeface="Klein Bold"/>
                <a:ea typeface="Klein Bold"/>
                <a:cs typeface="Klein Bold"/>
                <a:sym typeface="Klein Bold"/>
              </a:rPr>
              <a:t>Requirement Specification</a:t>
            </a:r>
          </a:p>
        </p:txBody>
      </p:sp>
      <p:sp>
        <p:nvSpPr>
          <p:cNvPr id="3" name="TextBox 3"/>
          <p:cNvSpPr txBox="1"/>
          <p:nvPr/>
        </p:nvSpPr>
        <p:spPr>
          <a:xfrm>
            <a:off x="758808" y="1336805"/>
            <a:ext cx="3091296" cy="788035"/>
          </a:xfrm>
          <a:prstGeom prst="rect">
            <a:avLst/>
          </a:prstGeom>
        </p:spPr>
        <p:txBody>
          <a:bodyPr lIns="0" tIns="0" rIns="0" bIns="0" rtlCol="0" anchor="t">
            <a:spAutoFit/>
          </a:bodyPr>
          <a:lstStyle/>
          <a:p>
            <a:pPr algn="l">
              <a:lnSpc>
                <a:spcPts val="6439"/>
              </a:lnSpc>
            </a:pPr>
            <a:r>
              <a:rPr lang="en-US" sz="4599">
                <a:solidFill>
                  <a:srgbClr val="164D7B"/>
                </a:solidFill>
                <a:latin typeface="Helios"/>
                <a:ea typeface="Helios"/>
                <a:cs typeface="Helios"/>
                <a:sym typeface="Helios"/>
              </a:rPr>
              <a:t>Eval</a:t>
            </a:r>
            <a:r>
              <a:rPr lang="en-US" sz="4599" u="none">
                <a:solidFill>
                  <a:srgbClr val="164D7B"/>
                </a:solidFill>
                <a:latin typeface="Helios"/>
                <a:ea typeface="Helios"/>
                <a:cs typeface="Helios"/>
                <a:sym typeface="Helios"/>
              </a:rPr>
              <a:t>uation</a:t>
            </a:r>
          </a:p>
        </p:txBody>
      </p:sp>
      <p:grpSp>
        <p:nvGrpSpPr>
          <p:cNvPr id="4" name="Group 4"/>
          <p:cNvGrpSpPr/>
          <p:nvPr/>
        </p:nvGrpSpPr>
        <p:grpSpPr>
          <a:xfrm>
            <a:off x="0" y="9125919"/>
            <a:ext cx="18288000" cy="1161081"/>
            <a:chOff x="0" y="0"/>
            <a:chExt cx="4816593" cy="305799"/>
          </a:xfrm>
        </p:grpSpPr>
        <p:sp>
          <p:nvSpPr>
            <p:cNvPr id="5" name="Freeform 5"/>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txBody>
            <a:bodyPr/>
            <a:lstStyle/>
            <a:p>
              <a:endParaRPr lang="en-SA"/>
            </a:p>
          </p:txBody>
        </p:sp>
        <p:sp>
          <p:nvSpPr>
            <p:cNvPr id="6" name="TextBox 6"/>
            <p:cNvSpPr txBox="1"/>
            <p:nvPr/>
          </p:nvSpPr>
          <p:spPr>
            <a:xfrm>
              <a:off x="0" y="-38100"/>
              <a:ext cx="4816593" cy="343899"/>
            </a:xfrm>
            <a:prstGeom prst="rect">
              <a:avLst/>
            </a:prstGeom>
          </p:spPr>
          <p:txBody>
            <a:bodyPr lIns="50800" tIns="50800" rIns="50800" bIns="50800" rtlCol="0" anchor="ctr"/>
            <a:lstStyle/>
            <a:p>
              <a:pPr algn="ctr">
                <a:lnSpc>
                  <a:spcPts val="2100"/>
                </a:lnSpc>
              </a:pPr>
              <a:endParaRPr/>
            </a:p>
          </p:txBody>
        </p:sp>
      </p:grpSp>
      <p:sp>
        <p:nvSpPr>
          <p:cNvPr id="7" name="TextBox 7"/>
          <p:cNvSpPr txBox="1"/>
          <p:nvPr/>
        </p:nvSpPr>
        <p:spPr>
          <a:xfrm>
            <a:off x="648963" y="2269501"/>
            <a:ext cx="6374922" cy="8265468"/>
          </a:xfrm>
          <a:prstGeom prst="rect">
            <a:avLst/>
          </a:prstGeom>
        </p:spPr>
        <p:txBody>
          <a:bodyPr lIns="0" tIns="0" rIns="0" bIns="0" rtlCol="0" anchor="t">
            <a:spAutoFit/>
          </a:bodyPr>
          <a:lstStyle/>
          <a:p>
            <a:pPr marL="772921" lvl="1" indent="-386461" algn="l">
              <a:lnSpc>
                <a:spcPts val="7482"/>
              </a:lnSpc>
              <a:buFont typeface="Arial"/>
              <a:buChar char="•"/>
            </a:pPr>
            <a:r>
              <a:rPr lang="en-US" sz="3000" dirty="0">
                <a:solidFill>
                  <a:srgbClr val="2A2E3A"/>
                </a:solidFill>
                <a:latin typeface="Helios"/>
                <a:ea typeface="Helios"/>
                <a:cs typeface="Helios"/>
                <a:sym typeface="Helios"/>
              </a:rPr>
              <a:t>Recall (sensitivity )</a:t>
            </a:r>
          </a:p>
          <a:p>
            <a:pPr marL="772921" lvl="1" indent="-386461" algn="l">
              <a:lnSpc>
                <a:spcPts val="7482"/>
              </a:lnSpc>
              <a:buFont typeface="Arial"/>
              <a:buChar char="•"/>
            </a:pPr>
            <a:r>
              <a:rPr lang="en-US" sz="3000" dirty="0">
                <a:solidFill>
                  <a:srgbClr val="2A2E3A"/>
                </a:solidFill>
                <a:latin typeface="Helios"/>
                <a:ea typeface="Helios"/>
                <a:cs typeface="Helios"/>
                <a:sym typeface="Helios"/>
              </a:rPr>
              <a:t>Precision </a:t>
            </a:r>
          </a:p>
          <a:p>
            <a:pPr marL="772921" lvl="1" indent="-386461" algn="l">
              <a:lnSpc>
                <a:spcPts val="7482"/>
              </a:lnSpc>
              <a:buFont typeface="Arial"/>
              <a:buChar char="•"/>
            </a:pPr>
            <a:r>
              <a:rPr lang="en-US" sz="3000" dirty="0">
                <a:solidFill>
                  <a:srgbClr val="2A2E3A"/>
                </a:solidFill>
                <a:latin typeface="Helios"/>
                <a:ea typeface="Helios"/>
                <a:cs typeface="Helios"/>
                <a:sym typeface="Helios"/>
              </a:rPr>
              <a:t>Accuracy </a:t>
            </a:r>
          </a:p>
          <a:p>
            <a:pPr marL="772921" lvl="1" indent="-386461" algn="l">
              <a:lnSpc>
                <a:spcPts val="7482"/>
              </a:lnSpc>
              <a:buFont typeface="Arial"/>
              <a:buChar char="•"/>
            </a:pPr>
            <a:r>
              <a:rPr lang="en-US" sz="3000" dirty="0">
                <a:solidFill>
                  <a:srgbClr val="2A2E3A"/>
                </a:solidFill>
                <a:latin typeface="Helios"/>
                <a:ea typeface="Helios"/>
                <a:cs typeface="Helios"/>
                <a:sym typeface="Helios"/>
              </a:rPr>
              <a:t>Specificity (true negative rate)</a:t>
            </a:r>
          </a:p>
          <a:p>
            <a:pPr marL="772921" lvl="1" indent="-386461" algn="l">
              <a:lnSpc>
                <a:spcPts val="7482"/>
              </a:lnSpc>
              <a:buFont typeface="Arial"/>
              <a:buChar char="•"/>
            </a:pPr>
            <a:r>
              <a:rPr lang="en-US" sz="3000" dirty="0">
                <a:solidFill>
                  <a:srgbClr val="2A2E3A"/>
                </a:solidFill>
                <a:latin typeface="Helios"/>
                <a:ea typeface="Helios"/>
                <a:cs typeface="Helios"/>
                <a:sym typeface="Helios"/>
              </a:rPr>
              <a:t>F1-Score</a:t>
            </a:r>
          </a:p>
          <a:p>
            <a:pPr marL="772921" lvl="1" indent="-386461">
              <a:lnSpc>
                <a:spcPts val="7482"/>
              </a:lnSpc>
              <a:buFont typeface="Arial"/>
              <a:buChar char="•"/>
            </a:pPr>
            <a:r>
              <a:rPr lang="en-US" sz="3000" dirty="0">
                <a:solidFill>
                  <a:srgbClr val="2A2E3A"/>
                </a:solidFill>
                <a:latin typeface="Helios"/>
                <a:ea typeface="Helios"/>
                <a:cs typeface="Helios"/>
                <a:sym typeface="Helios"/>
              </a:rPr>
              <a:t>Kappa Statistic</a:t>
            </a:r>
          </a:p>
          <a:p>
            <a:pPr marL="772921" lvl="1" indent="-386461">
              <a:lnSpc>
                <a:spcPts val="7482"/>
              </a:lnSpc>
              <a:buFont typeface="Arial"/>
              <a:buChar char="•"/>
            </a:pPr>
            <a:r>
              <a:rPr lang="en-US" sz="3000" dirty="0">
                <a:solidFill>
                  <a:srgbClr val="2A2E3A"/>
                </a:solidFill>
                <a:latin typeface="Helios"/>
                <a:ea typeface="Helios"/>
                <a:cs typeface="Helios"/>
                <a:sym typeface="Helios"/>
              </a:rPr>
              <a:t>Relative Absolute Error (RAE)</a:t>
            </a:r>
          </a:p>
          <a:p>
            <a:pPr marL="772921" lvl="1" indent="-386461" algn="l">
              <a:lnSpc>
                <a:spcPts val="7482"/>
              </a:lnSpc>
              <a:buFont typeface="Arial"/>
              <a:buChar char="•"/>
            </a:pPr>
            <a:endParaRPr lang="en-US" sz="3200" dirty="0">
              <a:solidFill>
                <a:srgbClr val="2A2E3A"/>
              </a:solidFill>
              <a:latin typeface="Helios"/>
              <a:ea typeface="Helios"/>
              <a:cs typeface="Helios"/>
              <a:sym typeface="Helios"/>
            </a:endParaRPr>
          </a:p>
          <a:p>
            <a:pPr algn="l">
              <a:lnSpc>
                <a:spcPts val="5011"/>
              </a:lnSpc>
            </a:pPr>
            <a:endParaRPr lang="en-US" sz="3200" dirty="0">
              <a:solidFill>
                <a:srgbClr val="2A2E3A"/>
              </a:solidFill>
              <a:latin typeface="Helios"/>
              <a:ea typeface="Helios"/>
              <a:cs typeface="Helios"/>
              <a:sym typeface="Helios"/>
            </a:endParaRPr>
          </a:p>
        </p:txBody>
      </p:sp>
      <p:grpSp>
        <p:nvGrpSpPr>
          <p:cNvPr id="8" name="Group 8"/>
          <p:cNvGrpSpPr/>
          <p:nvPr/>
        </p:nvGrpSpPr>
        <p:grpSpPr>
          <a:xfrm>
            <a:off x="14018442" y="876300"/>
            <a:ext cx="7213829" cy="9643102"/>
            <a:chOff x="0" y="0"/>
            <a:chExt cx="9618439" cy="12857470"/>
          </a:xfrm>
        </p:grpSpPr>
        <p:sp>
          <p:nvSpPr>
            <p:cNvPr id="9" name="Freeform 9"/>
            <p:cNvSpPr/>
            <p:nvPr/>
          </p:nvSpPr>
          <p:spPr>
            <a:xfrm>
              <a:off x="0" y="3382884"/>
              <a:ext cx="5937909" cy="5937909"/>
            </a:xfrm>
            <a:custGeom>
              <a:avLst/>
              <a:gdLst/>
              <a:ahLst/>
              <a:cxnLst/>
              <a:rect l="l" t="t" r="r" b="b"/>
              <a:pathLst>
                <a:path w="5937909" h="5937909">
                  <a:moveTo>
                    <a:pt x="0" y="0"/>
                  </a:moveTo>
                  <a:lnTo>
                    <a:pt x="5937909" y="0"/>
                  </a:lnTo>
                  <a:lnTo>
                    <a:pt x="5937909" y="5937909"/>
                  </a:lnTo>
                  <a:lnTo>
                    <a:pt x="0" y="5937909"/>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10" name="Freeform 10"/>
            <p:cNvSpPr/>
            <p:nvPr/>
          </p:nvSpPr>
          <p:spPr>
            <a:xfrm>
              <a:off x="3680530" y="6919560"/>
              <a:ext cx="5937909" cy="5937909"/>
            </a:xfrm>
            <a:custGeom>
              <a:avLst/>
              <a:gdLst/>
              <a:ahLst/>
              <a:cxnLst/>
              <a:rect l="l" t="t" r="r" b="b"/>
              <a:pathLst>
                <a:path w="5937909" h="5937909">
                  <a:moveTo>
                    <a:pt x="0" y="0"/>
                  </a:moveTo>
                  <a:lnTo>
                    <a:pt x="5937909" y="0"/>
                  </a:lnTo>
                  <a:lnTo>
                    <a:pt x="5937909" y="5937910"/>
                  </a:lnTo>
                  <a:lnTo>
                    <a:pt x="0" y="593791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11" name="Freeform 11"/>
            <p:cNvSpPr/>
            <p:nvPr/>
          </p:nvSpPr>
          <p:spPr>
            <a:xfrm>
              <a:off x="3680530" y="0"/>
              <a:ext cx="5937909" cy="5937909"/>
            </a:xfrm>
            <a:custGeom>
              <a:avLst/>
              <a:gdLst/>
              <a:ahLst/>
              <a:cxnLst/>
              <a:rect l="l" t="t" r="r" b="b"/>
              <a:pathLst>
                <a:path w="5937909" h="5937909">
                  <a:moveTo>
                    <a:pt x="0" y="0"/>
                  </a:moveTo>
                  <a:lnTo>
                    <a:pt x="5937909" y="0"/>
                  </a:lnTo>
                  <a:lnTo>
                    <a:pt x="5937909" y="5937909"/>
                  </a:lnTo>
                  <a:lnTo>
                    <a:pt x="0" y="5937909"/>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SA"/>
            </a:p>
          </p:txBody>
        </p:sp>
      </p:grpSp>
      <p:sp>
        <p:nvSpPr>
          <p:cNvPr id="12" name="TextBox 12"/>
          <p:cNvSpPr txBox="1"/>
          <p:nvPr/>
        </p:nvSpPr>
        <p:spPr>
          <a:xfrm>
            <a:off x="7686552" y="2274596"/>
            <a:ext cx="7544920" cy="10189071"/>
          </a:xfrm>
          <a:prstGeom prst="rect">
            <a:avLst/>
          </a:prstGeom>
        </p:spPr>
        <p:txBody>
          <a:bodyPr lIns="0" tIns="0" rIns="0" bIns="0" rtlCol="0" anchor="t">
            <a:spAutoFit/>
          </a:bodyPr>
          <a:lstStyle/>
          <a:p>
            <a:pPr marL="772921" lvl="1" indent="-386461" algn="l">
              <a:lnSpc>
                <a:spcPts val="7482"/>
              </a:lnSpc>
              <a:buFont typeface="Arial"/>
              <a:buChar char="•"/>
            </a:pPr>
            <a:r>
              <a:rPr lang="en-US" sz="3000" dirty="0">
                <a:solidFill>
                  <a:srgbClr val="2A2E3A"/>
                </a:solidFill>
                <a:latin typeface="Helios"/>
                <a:ea typeface="Helios"/>
                <a:cs typeface="Helios"/>
                <a:sym typeface="Helios"/>
              </a:rPr>
              <a:t>Mean Absolute Error (MAE)</a:t>
            </a:r>
          </a:p>
          <a:p>
            <a:pPr marL="772921" lvl="1" indent="-386461" algn="l">
              <a:lnSpc>
                <a:spcPts val="7482"/>
              </a:lnSpc>
              <a:buFont typeface="Arial"/>
              <a:buChar char="•"/>
            </a:pPr>
            <a:r>
              <a:rPr lang="en-US" sz="3000" dirty="0">
                <a:solidFill>
                  <a:srgbClr val="2A2E3A"/>
                </a:solidFill>
                <a:latin typeface="Helios"/>
                <a:ea typeface="Helios"/>
                <a:cs typeface="Helios"/>
                <a:sym typeface="Helios"/>
              </a:rPr>
              <a:t>Root Mean Squared Error (RMSE)</a:t>
            </a:r>
          </a:p>
          <a:p>
            <a:pPr marL="772921" lvl="1" indent="-386461" algn="l">
              <a:lnSpc>
                <a:spcPts val="7482"/>
              </a:lnSpc>
              <a:buFont typeface="Arial"/>
              <a:buChar char="•"/>
            </a:pPr>
            <a:r>
              <a:rPr lang="en-US" sz="3000" dirty="0">
                <a:solidFill>
                  <a:srgbClr val="2A2E3A"/>
                </a:solidFill>
                <a:latin typeface="Helios"/>
                <a:sym typeface="Helios"/>
              </a:rPr>
              <a:t>Root Relative </a:t>
            </a:r>
            <a:r>
              <a:rPr lang="en-US" sz="3000" dirty="0">
                <a:solidFill>
                  <a:srgbClr val="2A2E3A"/>
                </a:solidFill>
                <a:latin typeface="Helios"/>
                <a:ea typeface="Helios"/>
                <a:cs typeface="Helios"/>
                <a:sym typeface="Helios"/>
              </a:rPr>
              <a:t>Squared Error (RRSE)</a:t>
            </a:r>
          </a:p>
          <a:p>
            <a:pPr marL="772921" lvl="1" indent="-386461">
              <a:lnSpc>
                <a:spcPts val="7482"/>
              </a:lnSpc>
              <a:buFont typeface="Arial"/>
              <a:buChar char="•"/>
            </a:pPr>
            <a:r>
              <a:rPr lang="en-US" sz="3000" dirty="0">
                <a:solidFill>
                  <a:srgbClr val="2A2E3A"/>
                </a:solidFill>
                <a:latin typeface="Helios"/>
              </a:rPr>
              <a:t>Matthews Correlation Coefficient (MCC) </a:t>
            </a:r>
          </a:p>
          <a:p>
            <a:pPr marL="772921" lvl="1" indent="-386461">
              <a:lnSpc>
                <a:spcPts val="7482"/>
              </a:lnSpc>
              <a:buFont typeface="Arial"/>
              <a:buChar char="•"/>
            </a:pPr>
            <a:r>
              <a:rPr lang="en-US" sz="3000" dirty="0">
                <a:solidFill>
                  <a:srgbClr val="2A2E3A"/>
                </a:solidFill>
                <a:latin typeface="Helios"/>
              </a:rPr>
              <a:t>ROC (Receiver Operating Characteristic) Area (AUC-ROC)</a:t>
            </a:r>
            <a:endParaRPr lang="en-SA" sz="3000" dirty="0">
              <a:solidFill>
                <a:srgbClr val="2A2E3A"/>
              </a:solidFill>
              <a:latin typeface="Helios"/>
            </a:endParaRPr>
          </a:p>
          <a:p>
            <a:pPr marL="772921" lvl="1" indent="-386461">
              <a:lnSpc>
                <a:spcPts val="7482"/>
              </a:lnSpc>
              <a:buFont typeface="Arial"/>
              <a:buChar char="•"/>
            </a:pPr>
            <a:r>
              <a:rPr lang="en-US" sz="3000" dirty="0">
                <a:solidFill>
                  <a:srgbClr val="2A2E3A"/>
                </a:solidFill>
                <a:latin typeface="Helios"/>
              </a:rPr>
              <a:t>PRC (Precision-Recall Curve) Area</a:t>
            </a:r>
            <a:endParaRPr lang="en-SA" sz="3000" dirty="0">
              <a:solidFill>
                <a:srgbClr val="2A2E3A"/>
              </a:solidFill>
              <a:latin typeface="Helios"/>
            </a:endParaRPr>
          </a:p>
          <a:p>
            <a:pPr marL="772921" lvl="1" indent="-386461">
              <a:lnSpc>
                <a:spcPts val="7482"/>
              </a:lnSpc>
              <a:buFont typeface="Arial"/>
              <a:buChar char="•"/>
            </a:pPr>
            <a:endParaRPr lang="en-US" sz="3200" dirty="0">
              <a:solidFill>
                <a:srgbClr val="2A2E3A"/>
              </a:solidFill>
              <a:latin typeface="Helios"/>
            </a:endParaRPr>
          </a:p>
          <a:p>
            <a:pPr marL="772921" lvl="1" indent="-386461">
              <a:lnSpc>
                <a:spcPts val="7482"/>
              </a:lnSpc>
              <a:buFont typeface="Arial"/>
              <a:buChar char="•"/>
            </a:pPr>
            <a:endParaRPr lang="en-SA" sz="3200" dirty="0">
              <a:solidFill>
                <a:srgbClr val="2A2E3A"/>
              </a:solidFill>
              <a:latin typeface="Helios"/>
            </a:endParaRPr>
          </a:p>
          <a:p>
            <a:pPr marL="772921" lvl="1" indent="-386461" algn="l">
              <a:lnSpc>
                <a:spcPts val="7482"/>
              </a:lnSpc>
              <a:buFont typeface="Arial"/>
              <a:buChar char="•"/>
            </a:pPr>
            <a:endParaRPr lang="en-US" sz="3200" dirty="0">
              <a:solidFill>
                <a:srgbClr val="2A2E3A"/>
              </a:solidFill>
              <a:latin typeface="Helios"/>
              <a:ea typeface="Helios"/>
              <a:cs typeface="Helios"/>
              <a:sym typeface="Helios"/>
            </a:endParaRPr>
          </a:p>
          <a:p>
            <a:pPr algn="ctr">
              <a:lnSpc>
                <a:spcPts val="5011"/>
              </a:lnSpc>
            </a:pPr>
            <a:endParaRPr lang="en-US" sz="3200" dirty="0">
              <a:solidFill>
                <a:srgbClr val="2A2E3A"/>
              </a:solidFill>
              <a:latin typeface="Helios"/>
              <a:ea typeface="Helios"/>
              <a:cs typeface="Helios"/>
              <a:sym typeface="Helio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914400" y="2467884"/>
            <a:ext cx="16535399" cy="7356223"/>
          </a:xfrm>
          <a:custGeom>
            <a:avLst/>
            <a:gdLst/>
            <a:ahLst/>
            <a:cxnLst/>
            <a:rect l="l" t="t" r="r" b="b"/>
            <a:pathLst>
              <a:path w="13022867" h="7356223">
                <a:moveTo>
                  <a:pt x="0" y="0"/>
                </a:moveTo>
                <a:lnTo>
                  <a:pt x="13022866" y="0"/>
                </a:lnTo>
                <a:lnTo>
                  <a:pt x="13022866" y="7356223"/>
                </a:lnTo>
                <a:lnTo>
                  <a:pt x="0" y="7356223"/>
                </a:lnTo>
                <a:lnTo>
                  <a:pt x="0" y="0"/>
                </a:lnTo>
                <a:close/>
              </a:path>
            </a:pathLst>
          </a:custGeom>
          <a:blipFill>
            <a:blip r:embed="rId2"/>
            <a:stretch>
              <a:fillRect t="-2998" b="-2998"/>
            </a:stretch>
          </a:blipFill>
        </p:spPr>
        <p:txBody>
          <a:bodyPr/>
          <a:lstStyle/>
          <a:p>
            <a:endParaRPr lang="en-SA"/>
          </a:p>
        </p:txBody>
      </p:sp>
      <p:sp>
        <p:nvSpPr>
          <p:cNvPr id="6" name="TextBox 6"/>
          <p:cNvSpPr txBox="1"/>
          <p:nvPr/>
        </p:nvSpPr>
        <p:spPr>
          <a:xfrm>
            <a:off x="519596" y="332640"/>
            <a:ext cx="17768404" cy="904094"/>
          </a:xfrm>
          <a:prstGeom prst="rect">
            <a:avLst/>
          </a:prstGeom>
        </p:spPr>
        <p:txBody>
          <a:bodyPr lIns="0" tIns="0" rIns="0" bIns="0" rtlCol="0" anchor="t">
            <a:spAutoFit/>
          </a:bodyPr>
          <a:lstStyle/>
          <a:p>
            <a:pPr algn="ctr">
              <a:lnSpc>
                <a:spcPts val="7150"/>
              </a:lnSpc>
            </a:pPr>
            <a:r>
              <a:rPr lang="en-US" sz="5500" b="1" dirty="0">
                <a:solidFill>
                  <a:srgbClr val="164D7B"/>
                </a:solidFill>
                <a:latin typeface="Klein Bold"/>
                <a:ea typeface="Klein Bold"/>
                <a:cs typeface="Klein Bold"/>
                <a:sym typeface="Klein Bold"/>
              </a:rPr>
              <a:t>Workflow for developing a ML model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28323" y="0"/>
            <a:ext cx="9283400" cy="10287000"/>
            <a:chOff x="0" y="0"/>
            <a:chExt cx="2165416" cy="2709333"/>
          </a:xfrm>
        </p:grpSpPr>
        <p:sp>
          <p:nvSpPr>
            <p:cNvPr id="3" name="Freeform 3"/>
            <p:cNvSpPr/>
            <p:nvPr/>
          </p:nvSpPr>
          <p:spPr>
            <a:xfrm>
              <a:off x="0" y="0"/>
              <a:ext cx="2165416" cy="2709333"/>
            </a:xfrm>
            <a:custGeom>
              <a:avLst/>
              <a:gdLst/>
              <a:ahLst/>
              <a:cxnLst/>
              <a:rect l="l" t="t" r="r" b="b"/>
              <a:pathLst>
                <a:path w="2165416" h="2709333">
                  <a:moveTo>
                    <a:pt x="0" y="0"/>
                  </a:moveTo>
                  <a:lnTo>
                    <a:pt x="2165416" y="0"/>
                  </a:lnTo>
                  <a:lnTo>
                    <a:pt x="2165416" y="2709333"/>
                  </a:lnTo>
                  <a:lnTo>
                    <a:pt x="0" y="2709333"/>
                  </a:lnTo>
                  <a:close/>
                </a:path>
              </a:pathLst>
            </a:custGeom>
            <a:solidFill>
              <a:srgbClr val="718BAB"/>
            </a:solidFill>
          </p:spPr>
          <p:txBody>
            <a:bodyPr/>
            <a:lstStyle/>
            <a:p>
              <a:endParaRPr lang="en-SA"/>
            </a:p>
          </p:txBody>
        </p:sp>
        <p:sp>
          <p:nvSpPr>
            <p:cNvPr id="4" name="TextBox 4"/>
            <p:cNvSpPr txBox="1"/>
            <p:nvPr/>
          </p:nvSpPr>
          <p:spPr>
            <a:xfrm>
              <a:off x="0" y="-38100"/>
              <a:ext cx="2165416"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7162800" y="336014"/>
            <a:ext cx="8458200" cy="9614971"/>
          </a:xfrm>
          <a:custGeom>
            <a:avLst/>
            <a:gdLst/>
            <a:ahLst/>
            <a:cxnLst/>
            <a:rect l="l" t="t" r="r" b="b"/>
            <a:pathLst>
              <a:path w="7200460" h="9614971">
                <a:moveTo>
                  <a:pt x="0" y="0"/>
                </a:moveTo>
                <a:lnTo>
                  <a:pt x="7200460" y="0"/>
                </a:lnTo>
                <a:lnTo>
                  <a:pt x="7200460" y="9614970"/>
                </a:lnTo>
                <a:lnTo>
                  <a:pt x="0" y="9614970"/>
                </a:lnTo>
                <a:lnTo>
                  <a:pt x="0" y="0"/>
                </a:lnTo>
                <a:close/>
              </a:path>
            </a:pathLst>
          </a:custGeom>
          <a:blipFill>
            <a:blip r:embed="rId2"/>
            <a:stretch>
              <a:fillRect l="-3086" r="-3086" b="-4735"/>
            </a:stretch>
          </a:blipFill>
        </p:spPr>
        <p:txBody>
          <a:bodyPr/>
          <a:lstStyle/>
          <a:p>
            <a:endParaRPr lang="en-SA"/>
          </a:p>
        </p:txBody>
      </p:sp>
      <p:grpSp>
        <p:nvGrpSpPr>
          <p:cNvPr id="6" name="Group 6"/>
          <p:cNvGrpSpPr/>
          <p:nvPr/>
        </p:nvGrpSpPr>
        <p:grpSpPr>
          <a:xfrm>
            <a:off x="-3138258" y="0"/>
            <a:ext cx="7213829" cy="9643102"/>
            <a:chOff x="0" y="0"/>
            <a:chExt cx="9618439" cy="12857470"/>
          </a:xfrm>
        </p:grpSpPr>
        <p:sp>
          <p:nvSpPr>
            <p:cNvPr id="7" name="Freeform 7"/>
            <p:cNvSpPr/>
            <p:nvPr/>
          </p:nvSpPr>
          <p:spPr>
            <a:xfrm>
              <a:off x="0" y="3382884"/>
              <a:ext cx="5937909" cy="5937909"/>
            </a:xfrm>
            <a:custGeom>
              <a:avLst/>
              <a:gdLst/>
              <a:ahLst/>
              <a:cxnLst/>
              <a:rect l="l" t="t" r="r" b="b"/>
              <a:pathLst>
                <a:path w="5937909" h="5937909">
                  <a:moveTo>
                    <a:pt x="0" y="0"/>
                  </a:moveTo>
                  <a:lnTo>
                    <a:pt x="5937909" y="0"/>
                  </a:lnTo>
                  <a:lnTo>
                    <a:pt x="5937909" y="5937909"/>
                  </a:lnTo>
                  <a:lnTo>
                    <a:pt x="0" y="5937909"/>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SA"/>
            </a:p>
          </p:txBody>
        </p:sp>
        <p:sp>
          <p:nvSpPr>
            <p:cNvPr id="8" name="Freeform 8"/>
            <p:cNvSpPr/>
            <p:nvPr/>
          </p:nvSpPr>
          <p:spPr>
            <a:xfrm>
              <a:off x="3680530" y="6919560"/>
              <a:ext cx="5937909" cy="5937909"/>
            </a:xfrm>
            <a:custGeom>
              <a:avLst/>
              <a:gdLst/>
              <a:ahLst/>
              <a:cxnLst/>
              <a:rect l="l" t="t" r="r" b="b"/>
              <a:pathLst>
                <a:path w="5937909" h="5937909">
                  <a:moveTo>
                    <a:pt x="0" y="0"/>
                  </a:moveTo>
                  <a:lnTo>
                    <a:pt x="5937909" y="0"/>
                  </a:lnTo>
                  <a:lnTo>
                    <a:pt x="5937909" y="5937910"/>
                  </a:lnTo>
                  <a:lnTo>
                    <a:pt x="0" y="5937910"/>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SA"/>
            </a:p>
          </p:txBody>
        </p:sp>
        <p:sp>
          <p:nvSpPr>
            <p:cNvPr id="9" name="Freeform 9"/>
            <p:cNvSpPr/>
            <p:nvPr/>
          </p:nvSpPr>
          <p:spPr>
            <a:xfrm>
              <a:off x="3680530" y="0"/>
              <a:ext cx="5937909" cy="5937909"/>
            </a:xfrm>
            <a:custGeom>
              <a:avLst/>
              <a:gdLst/>
              <a:ahLst/>
              <a:cxnLst/>
              <a:rect l="l" t="t" r="r" b="b"/>
              <a:pathLst>
                <a:path w="5937909" h="5937909">
                  <a:moveTo>
                    <a:pt x="0" y="0"/>
                  </a:moveTo>
                  <a:lnTo>
                    <a:pt x="5937909" y="0"/>
                  </a:lnTo>
                  <a:lnTo>
                    <a:pt x="5937909" y="5937909"/>
                  </a:lnTo>
                  <a:lnTo>
                    <a:pt x="0" y="5937909"/>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SA"/>
            </a:p>
          </p:txBody>
        </p:sp>
      </p:grpSp>
      <p:sp>
        <p:nvSpPr>
          <p:cNvPr id="10" name="TextBox 10"/>
          <p:cNvSpPr txBox="1"/>
          <p:nvPr/>
        </p:nvSpPr>
        <p:spPr>
          <a:xfrm>
            <a:off x="468656" y="4287108"/>
            <a:ext cx="6337129" cy="2117725"/>
          </a:xfrm>
          <a:prstGeom prst="rect">
            <a:avLst/>
          </a:prstGeom>
        </p:spPr>
        <p:txBody>
          <a:bodyPr lIns="0" tIns="0" rIns="0" bIns="0" rtlCol="0" anchor="t">
            <a:spAutoFit/>
          </a:bodyPr>
          <a:lstStyle/>
          <a:p>
            <a:pPr algn="l">
              <a:lnSpc>
                <a:spcPts val="8450"/>
              </a:lnSpc>
            </a:pPr>
            <a:r>
              <a:rPr lang="en-US" sz="6500" b="1">
                <a:solidFill>
                  <a:srgbClr val="164D7B"/>
                </a:solidFill>
                <a:latin typeface="Klein Bold"/>
                <a:ea typeface="Klein Bold"/>
                <a:cs typeface="Klein Bold"/>
                <a:sym typeface="Klein Bold"/>
              </a:rPr>
              <a:t>System Design </a:t>
            </a:r>
          </a:p>
          <a:p>
            <a:pPr algn="l">
              <a:lnSpc>
                <a:spcPts val="8450"/>
              </a:lnSpc>
            </a:pPr>
            <a:endParaRPr lang="en-US" sz="6500" b="1">
              <a:solidFill>
                <a:srgbClr val="164D7B"/>
              </a:solidFill>
              <a:latin typeface="Klein Bold"/>
              <a:ea typeface="Klein Bold"/>
              <a:cs typeface="Klein Bold"/>
              <a:sym typeface="Klein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562118"/>
            <a:ext cx="18288000" cy="3724882"/>
            <a:chOff x="0" y="0"/>
            <a:chExt cx="4816593" cy="981039"/>
          </a:xfrm>
        </p:grpSpPr>
        <p:sp>
          <p:nvSpPr>
            <p:cNvPr id="3" name="Freeform 3"/>
            <p:cNvSpPr/>
            <p:nvPr/>
          </p:nvSpPr>
          <p:spPr>
            <a:xfrm>
              <a:off x="0" y="0"/>
              <a:ext cx="4816592" cy="981039"/>
            </a:xfrm>
            <a:custGeom>
              <a:avLst/>
              <a:gdLst/>
              <a:ahLst/>
              <a:cxnLst/>
              <a:rect l="l" t="t" r="r" b="b"/>
              <a:pathLst>
                <a:path w="4816592" h="981039">
                  <a:moveTo>
                    <a:pt x="0" y="0"/>
                  </a:moveTo>
                  <a:lnTo>
                    <a:pt x="4816592" y="0"/>
                  </a:lnTo>
                  <a:lnTo>
                    <a:pt x="4816592" y="981039"/>
                  </a:lnTo>
                  <a:lnTo>
                    <a:pt x="0" y="981039"/>
                  </a:lnTo>
                  <a:close/>
                </a:path>
              </a:pathLst>
            </a:custGeom>
            <a:solidFill>
              <a:srgbClr val="F4F4F4"/>
            </a:solidFill>
          </p:spPr>
          <p:txBody>
            <a:bodyPr/>
            <a:lstStyle/>
            <a:p>
              <a:endParaRPr lang="en-SA"/>
            </a:p>
          </p:txBody>
        </p:sp>
        <p:sp>
          <p:nvSpPr>
            <p:cNvPr id="4" name="TextBox 4"/>
            <p:cNvSpPr txBox="1"/>
            <p:nvPr/>
          </p:nvSpPr>
          <p:spPr>
            <a:xfrm>
              <a:off x="0" y="-38100"/>
              <a:ext cx="4816593" cy="1019139"/>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5400000">
            <a:off x="2997833" y="608003"/>
            <a:ext cx="11694847" cy="15633112"/>
            <a:chOff x="0" y="0"/>
            <a:chExt cx="15593129" cy="20844150"/>
          </a:xfrm>
        </p:grpSpPr>
        <p:sp>
          <p:nvSpPr>
            <p:cNvPr id="6" name="Freeform 6"/>
            <p:cNvSpPr/>
            <p:nvPr/>
          </p:nvSpPr>
          <p:spPr>
            <a:xfrm>
              <a:off x="0" y="5484231"/>
              <a:ext cx="9626363" cy="9626363"/>
            </a:xfrm>
            <a:custGeom>
              <a:avLst/>
              <a:gdLst/>
              <a:ahLst/>
              <a:cxnLst/>
              <a:rect l="l" t="t" r="r" b="b"/>
              <a:pathLst>
                <a:path w="9626363" h="9626363">
                  <a:moveTo>
                    <a:pt x="0" y="0"/>
                  </a:moveTo>
                  <a:lnTo>
                    <a:pt x="9626363" y="0"/>
                  </a:lnTo>
                  <a:lnTo>
                    <a:pt x="9626363" y="9626363"/>
                  </a:lnTo>
                  <a:lnTo>
                    <a:pt x="0" y="9626363"/>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7" name="Freeform 7"/>
            <p:cNvSpPr/>
            <p:nvPr/>
          </p:nvSpPr>
          <p:spPr>
            <a:xfrm>
              <a:off x="5966766" y="11217787"/>
              <a:ext cx="9626363" cy="9626363"/>
            </a:xfrm>
            <a:custGeom>
              <a:avLst/>
              <a:gdLst/>
              <a:ahLst/>
              <a:cxnLst/>
              <a:rect l="l" t="t" r="r" b="b"/>
              <a:pathLst>
                <a:path w="9626363" h="9626363">
                  <a:moveTo>
                    <a:pt x="0" y="0"/>
                  </a:moveTo>
                  <a:lnTo>
                    <a:pt x="9626363" y="0"/>
                  </a:lnTo>
                  <a:lnTo>
                    <a:pt x="9626363" y="9626363"/>
                  </a:lnTo>
                  <a:lnTo>
                    <a:pt x="0" y="9626363"/>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8" name="Freeform 8"/>
            <p:cNvSpPr/>
            <p:nvPr/>
          </p:nvSpPr>
          <p:spPr>
            <a:xfrm>
              <a:off x="5966766" y="0"/>
              <a:ext cx="9626363" cy="9626363"/>
            </a:xfrm>
            <a:custGeom>
              <a:avLst/>
              <a:gdLst/>
              <a:ahLst/>
              <a:cxnLst/>
              <a:rect l="l" t="t" r="r" b="b"/>
              <a:pathLst>
                <a:path w="9626363" h="9626363">
                  <a:moveTo>
                    <a:pt x="0" y="0"/>
                  </a:moveTo>
                  <a:lnTo>
                    <a:pt x="9626363" y="0"/>
                  </a:lnTo>
                  <a:lnTo>
                    <a:pt x="9626363" y="9626363"/>
                  </a:lnTo>
                  <a:lnTo>
                    <a:pt x="0" y="9626363"/>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txBody>
            <a:bodyPr/>
            <a:lstStyle/>
            <a:p>
              <a:endParaRPr lang="en-SA"/>
            </a:p>
          </p:txBody>
        </p:sp>
      </p:grpSp>
      <p:sp>
        <p:nvSpPr>
          <p:cNvPr id="9" name="Freeform 9"/>
          <p:cNvSpPr/>
          <p:nvPr/>
        </p:nvSpPr>
        <p:spPr>
          <a:xfrm>
            <a:off x="0" y="-667321"/>
            <a:ext cx="18288000" cy="7229439"/>
          </a:xfrm>
          <a:custGeom>
            <a:avLst/>
            <a:gdLst/>
            <a:ahLst/>
            <a:cxnLst/>
            <a:rect l="l" t="t" r="r" b="b"/>
            <a:pathLst>
              <a:path w="18288000" h="7229439">
                <a:moveTo>
                  <a:pt x="0" y="0"/>
                </a:moveTo>
                <a:lnTo>
                  <a:pt x="18288000" y="0"/>
                </a:lnTo>
                <a:lnTo>
                  <a:pt x="18288000" y="7229439"/>
                </a:lnTo>
                <a:lnTo>
                  <a:pt x="0" y="7229439"/>
                </a:lnTo>
                <a:lnTo>
                  <a:pt x="0" y="0"/>
                </a:lnTo>
                <a:close/>
              </a:path>
            </a:pathLst>
          </a:custGeom>
          <a:blipFill>
            <a:blip r:embed="rId4">
              <a:extLst>
                <a:ext uri="{96DAC541-7B7A-43D3-8B79-37D633B846F1}">
                  <asvg:svgBlip xmlns:asvg="http://schemas.microsoft.com/office/drawing/2016/SVG/main" r:embed="rId5"/>
                </a:ext>
              </a:extLst>
            </a:blip>
            <a:stretch>
              <a:fillRect t="-42120"/>
            </a:stretch>
          </a:blipFill>
        </p:spPr>
        <p:txBody>
          <a:bodyPr/>
          <a:lstStyle/>
          <a:p>
            <a:endParaRPr lang="en-SA"/>
          </a:p>
        </p:txBody>
      </p:sp>
      <p:sp>
        <p:nvSpPr>
          <p:cNvPr id="10" name="Freeform 10"/>
          <p:cNvSpPr/>
          <p:nvPr/>
        </p:nvSpPr>
        <p:spPr>
          <a:xfrm>
            <a:off x="2977073" y="0"/>
            <a:ext cx="12893897" cy="6562118"/>
          </a:xfrm>
          <a:custGeom>
            <a:avLst/>
            <a:gdLst/>
            <a:ahLst/>
            <a:cxnLst/>
            <a:rect l="l" t="t" r="r" b="b"/>
            <a:pathLst>
              <a:path w="12893897" h="6562118">
                <a:moveTo>
                  <a:pt x="0" y="0"/>
                </a:moveTo>
                <a:lnTo>
                  <a:pt x="12893897" y="0"/>
                </a:lnTo>
                <a:lnTo>
                  <a:pt x="12893897" y="6562118"/>
                </a:lnTo>
                <a:lnTo>
                  <a:pt x="0" y="6562118"/>
                </a:lnTo>
                <a:lnTo>
                  <a:pt x="0" y="0"/>
                </a:lnTo>
                <a:close/>
              </a:path>
            </a:pathLst>
          </a:custGeom>
          <a:blipFill>
            <a:blip r:embed="rId6">
              <a:alphaModFix amt="5000"/>
            </a:blip>
            <a:stretch>
              <a:fillRect l="-10287" t="-63708" r="-31547" b="-67735"/>
            </a:stretch>
          </a:blipFill>
        </p:spPr>
        <p:txBody>
          <a:bodyPr/>
          <a:lstStyle/>
          <a:p>
            <a:endParaRPr lang="en-SA"/>
          </a:p>
        </p:txBody>
      </p:sp>
      <p:sp>
        <p:nvSpPr>
          <p:cNvPr id="11" name="TextBox 11"/>
          <p:cNvSpPr txBox="1"/>
          <p:nvPr/>
        </p:nvSpPr>
        <p:spPr>
          <a:xfrm>
            <a:off x="4118449" y="4638683"/>
            <a:ext cx="10051101" cy="3044196"/>
          </a:xfrm>
          <a:prstGeom prst="rect">
            <a:avLst/>
          </a:prstGeom>
        </p:spPr>
        <p:txBody>
          <a:bodyPr lIns="0" tIns="0" rIns="0" bIns="0" rtlCol="0" anchor="t">
            <a:spAutoFit/>
          </a:bodyPr>
          <a:lstStyle/>
          <a:p>
            <a:pPr algn="ctr">
              <a:lnSpc>
                <a:spcPts val="12089"/>
              </a:lnSpc>
            </a:pPr>
            <a:r>
              <a:rPr lang="en-US" sz="9299" b="1">
                <a:solidFill>
                  <a:srgbClr val="FFFFFF">
                    <a:alpha val="90980"/>
                  </a:srgbClr>
                </a:solidFill>
                <a:latin typeface="Klein Bold"/>
                <a:ea typeface="Klein Bold"/>
                <a:cs typeface="Klein Bold"/>
                <a:sym typeface="Klein Bold"/>
              </a:rPr>
              <a:t>Implementation</a:t>
            </a:r>
          </a:p>
          <a:p>
            <a:pPr algn="ctr">
              <a:lnSpc>
                <a:spcPts val="12089"/>
              </a:lnSpc>
            </a:pPr>
            <a:endParaRPr lang="en-US" sz="9299" b="1">
              <a:solidFill>
                <a:srgbClr val="FFFFFF">
                  <a:alpha val="90980"/>
                </a:srgbClr>
              </a:solidFill>
              <a:latin typeface="Klein Bold"/>
              <a:ea typeface="Klein Bold"/>
              <a:cs typeface="Klein Bold"/>
              <a:sym typeface="Klein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540706" y="515273"/>
            <a:ext cx="13601062" cy="1050925"/>
          </a:xfrm>
          <a:prstGeom prst="rect">
            <a:avLst/>
          </a:prstGeom>
        </p:spPr>
        <p:txBody>
          <a:bodyPr lIns="0" tIns="0" rIns="0" bIns="0" rtlCol="0" anchor="t">
            <a:spAutoFit/>
          </a:bodyPr>
          <a:lstStyle/>
          <a:p>
            <a:pPr algn="l">
              <a:lnSpc>
                <a:spcPts val="8450"/>
              </a:lnSpc>
            </a:pPr>
            <a:r>
              <a:rPr lang="en-US" sz="6500" b="1">
                <a:solidFill>
                  <a:srgbClr val="164D7B"/>
                </a:solidFill>
                <a:latin typeface="Klein Bold"/>
                <a:ea typeface="Klein Bold"/>
                <a:cs typeface="Klein Bold"/>
                <a:sym typeface="Klein Bold"/>
              </a:rPr>
              <a:t>Implementation Requirements</a:t>
            </a:r>
          </a:p>
        </p:txBody>
      </p:sp>
      <p:sp>
        <p:nvSpPr>
          <p:cNvPr id="3" name="TextBox 3"/>
          <p:cNvSpPr txBox="1"/>
          <p:nvPr/>
        </p:nvSpPr>
        <p:spPr>
          <a:xfrm>
            <a:off x="1859844" y="2701752"/>
            <a:ext cx="9722556" cy="3181512"/>
          </a:xfrm>
          <a:prstGeom prst="rect">
            <a:avLst/>
          </a:prstGeom>
        </p:spPr>
        <p:txBody>
          <a:bodyPr wrap="square" lIns="0" tIns="0" rIns="0" bIns="0" rtlCol="0" anchor="t">
            <a:spAutoFit/>
          </a:bodyPr>
          <a:lstStyle/>
          <a:p>
            <a:pPr marL="647700" lvl="1" indent="-323850" algn="l">
              <a:lnSpc>
                <a:spcPts val="4200"/>
              </a:lnSpc>
              <a:buFont typeface="Arial"/>
              <a:buChar char="•"/>
            </a:pPr>
            <a:r>
              <a:rPr lang="en-US" sz="4000" dirty="0">
                <a:solidFill>
                  <a:srgbClr val="2A2E3A"/>
                </a:solidFill>
                <a:latin typeface="Helios"/>
                <a:ea typeface="Helios"/>
                <a:cs typeface="Helios"/>
                <a:sym typeface="Helios"/>
              </a:rPr>
              <a:t>Processor : i5 core /  Ryzen 5</a:t>
            </a:r>
          </a:p>
          <a:p>
            <a:pPr marL="647700" lvl="1" indent="-323850" algn="l">
              <a:lnSpc>
                <a:spcPts val="4200"/>
              </a:lnSpc>
              <a:buFont typeface="Arial"/>
              <a:buChar char="•"/>
            </a:pPr>
            <a:r>
              <a:rPr lang="en-US" sz="4000" u="none" dirty="0">
                <a:solidFill>
                  <a:srgbClr val="2A2E3A"/>
                </a:solidFill>
                <a:latin typeface="Helios"/>
                <a:ea typeface="Helios"/>
                <a:cs typeface="Helios"/>
                <a:sym typeface="Helios"/>
              </a:rPr>
              <a:t>RAM : 8 GB</a:t>
            </a:r>
          </a:p>
          <a:p>
            <a:pPr marL="647700" lvl="1" indent="-323850" algn="l">
              <a:lnSpc>
                <a:spcPts val="4200"/>
              </a:lnSpc>
              <a:buFont typeface="Arial"/>
              <a:buChar char="•"/>
            </a:pPr>
            <a:r>
              <a:rPr lang="en-US" sz="4000" u="none" dirty="0">
                <a:solidFill>
                  <a:srgbClr val="2A2E3A"/>
                </a:solidFill>
                <a:latin typeface="Helios"/>
                <a:ea typeface="Helios"/>
                <a:cs typeface="Helios"/>
                <a:sym typeface="Helios"/>
              </a:rPr>
              <a:t>Storage: 100 GB</a:t>
            </a:r>
          </a:p>
          <a:p>
            <a:pPr marL="647700" lvl="1" indent="-323850" algn="l">
              <a:lnSpc>
                <a:spcPts val="4200"/>
              </a:lnSpc>
              <a:buFont typeface="Arial"/>
              <a:buChar char="•"/>
            </a:pPr>
            <a:r>
              <a:rPr lang="en-US" sz="4000" u="none" dirty="0">
                <a:solidFill>
                  <a:srgbClr val="2A2E3A"/>
                </a:solidFill>
                <a:latin typeface="Helios"/>
                <a:ea typeface="Helios"/>
                <a:cs typeface="Helios"/>
                <a:sym typeface="Helios"/>
              </a:rPr>
              <a:t>Graphics Card: Integrated GPU</a:t>
            </a:r>
          </a:p>
          <a:p>
            <a:pPr marL="647700" lvl="1" indent="-323850" algn="l">
              <a:lnSpc>
                <a:spcPts val="4200"/>
              </a:lnSpc>
              <a:buFont typeface="Arial"/>
              <a:buChar char="•"/>
            </a:pPr>
            <a:r>
              <a:rPr lang="en-US" sz="4000" u="none" dirty="0">
                <a:solidFill>
                  <a:srgbClr val="2A2E3A"/>
                </a:solidFill>
                <a:latin typeface="Helios"/>
                <a:ea typeface="Helios"/>
                <a:cs typeface="Helios"/>
                <a:sym typeface="Helios"/>
              </a:rPr>
              <a:t>OS: Windows 10/11</a:t>
            </a:r>
          </a:p>
          <a:p>
            <a:pPr algn="l">
              <a:lnSpc>
                <a:spcPts val="4200"/>
              </a:lnSpc>
            </a:pPr>
            <a:endParaRPr lang="en-US" sz="3000" u="none" dirty="0">
              <a:solidFill>
                <a:srgbClr val="2A2E3A"/>
              </a:solidFill>
              <a:latin typeface="Helios"/>
              <a:ea typeface="Helios"/>
              <a:cs typeface="Helios"/>
              <a:sym typeface="Helios"/>
            </a:endParaRPr>
          </a:p>
        </p:txBody>
      </p:sp>
      <p:sp>
        <p:nvSpPr>
          <p:cNvPr id="4" name="Freeform 4"/>
          <p:cNvSpPr/>
          <p:nvPr/>
        </p:nvSpPr>
        <p:spPr>
          <a:xfrm>
            <a:off x="12858539" y="-2017674"/>
            <a:ext cx="14322348" cy="14322348"/>
          </a:xfrm>
          <a:custGeom>
            <a:avLst/>
            <a:gdLst/>
            <a:ahLst/>
            <a:cxnLst/>
            <a:rect l="l" t="t" r="r" b="b"/>
            <a:pathLst>
              <a:path w="14322348" h="14322348">
                <a:moveTo>
                  <a:pt x="0" y="0"/>
                </a:moveTo>
                <a:lnTo>
                  <a:pt x="14322349" y="0"/>
                </a:lnTo>
                <a:lnTo>
                  <a:pt x="14322349" y="14322348"/>
                </a:lnTo>
                <a:lnTo>
                  <a:pt x="0" y="14322348"/>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endParaRPr lang="en-SA"/>
          </a:p>
        </p:txBody>
      </p:sp>
      <p:grpSp>
        <p:nvGrpSpPr>
          <p:cNvPr id="5" name="Group 5"/>
          <p:cNvGrpSpPr/>
          <p:nvPr/>
        </p:nvGrpSpPr>
        <p:grpSpPr>
          <a:xfrm>
            <a:off x="1107755" y="1994943"/>
            <a:ext cx="7539863" cy="542481"/>
            <a:chOff x="0" y="0"/>
            <a:chExt cx="10053151" cy="723307"/>
          </a:xfrm>
        </p:grpSpPr>
        <p:sp>
          <p:nvSpPr>
            <p:cNvPr id="6" name="Freeform 6"/>
            <p:cNvSpPr/>
            <p:nvPr/>
          </p:nvSpPr>
          <p:spPr>
            <a:xfrm>
              <a:off x="0" y="85047"/>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A"/>
            </a:p>
          </p:txBody>
        </p:sp>
        <p:sp>
          <p:nvSpPr>
            <p:cNvPr id="7" name="TextBox 7"/>
            <p:cNvSpPr txBox="1"/>
            <p:nvPr/>
          </p:nvSpPr>
          <p:spPr>
            <a:xfrm>
              <a:off x="1314169" y="-85725"/>
              <a:ext cx="8738982" cy="809032"/>
            </a:xfrm>
            <a:prstGeom prst="rect">
              <a:avLst/>
            </a:prstGeom>
          </p:spPr>
          <p:txBody>
            <a:bodyPr lIns="0" tIns="0" rIns="0" bIns="0" rtlCol="0" anchor="t">
              <a:spAutoFit/>
            </a:bodyPr>
            <a:lstStyle/>
            <a:p>
              <a:pPr marL="0" lvl="0" indent="0" algn="l">
                <a:lnSpc>
                  <a:spcPts val="5011"/>
                </a:lnSpc>
                <a:spcBef>
                  <a:spcPct val="0"/>
                </a:spcBef>
              </a:pPr>
              <a:r>
                <a:rPr lang="en-US" sz="3579" b="1">
                  <a:solidFill>
                    <a:srgbClr val="164D7B"/>
                  </a:solidFill>
                  <a:latin typeface="Helios Bold"/>
                  <a:ea typeface="Helios Bold"/>
                  <a:cs typeface="Helios Bold"/>
                  <a:sym typeface="Helios Bold"/>
                </a:rPr>
                <a:t>Hardware</a:t>
              </a:r>
            </a:p>
          </p:txBody>
        </p:sp>
      </p:grpSp>
      <p:grpSp>
        <p:nvGrpSpPr>
          <p:cNvPr id="8" name="Group 8"/>
          <p:cNvGrpSpPr/>
          <p:nvPr/>
        </p:nvGrpSpPr>
        <p:grpSpPr>
          <a:xfrm>
            <a:off x="1107755" y="5902152"/>
            <a:ext cx="7539863" cy="542481"/>
            <a:chOff x="0" y="0"/>
            <a:chExt cx="10053151" cy="723307"/>
          </a:xfrm>
        </p:grpSpPr>
        <p:sp>
          <p:nvSpPr>
            <p:cNvPr id="9" name="Freeform 9"/>
            <p:cNvSpPr/>
            <p:nvPr/>
          </p:nvSpPr>
          <p:spPr>
            <a:xfrm>
              <a:off x="0" y="85047"/>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A"/>
            </a:p>
          </p:txBody>
        </p:sp>
        <p:sp>
          <p:nvSpPr>
            <p:cNvPr id="10" name="TextBox 10"/>
            <p:cNvSpPr txBox="1"/>
            <p:nvPr/>
          </p:nvSpPr>
          <p:spPr>
            <a:xfrm>
              <a:off x="1314169" y="-85725"/>
              <a:ext cx="8738982" cy="809032"/>
            </a:xfrm>
            <a:prstGeom prst="rect">
              <a:avLst/>
            </a:prstGeom>
          </p:spPr>
          <p:txBody>
            <a:bodyPr lIns="0" tIns="0" rIns="0" bIns="0" rtlCol="0" anchor="t">
              <a:spAutoFit/>
            </a:bodyPr>
            <a:lstStyle/>
            <a:p>
              <a:pPr marL="0" lvl="0" indent="0" algn="l">
                <a:lnSpc>
                  <a:spcPts val="5011"/>
                </a:lnSpc>
                <a:spcBef>
                  <a:spcPct val="0"/>
                </a:spcBef>
              </a:pPr>
              <a:r>
                <a:rPr lang="en-US" sz="3579" b="1">
                  <a:solidFill>
                    <a:srgbClr val="164D7B"/>
                  </a:solidFill>
                  <a:latin typeface="Helios Bold"/>
                  <a:ea typeface="Helios Bold"/>
                  <a:cs typeface="Helios Bold"/>
                  <a:sym typeface="Helios Bold"/>
                </a:rPr>
                <a:t>Software</a:t>
              </a:r>
            </a:p>
          </p:txBody>
        </p:sp>
      </p:grpSp>
      <p:sp>
        <p:nvSpPr>
          <p:cNvPr id="11" name="TextBox 11"/>
          <p:cNvSpPr txBox="1"/>
          <p:nvPr/>
        </p:nvSpPr>
        <p:spPr>
          <a:xfrm>
            <a:off x="1859844" y="6606557"/>
            <a:ext cx="16428156" cy="3181512"/>
          </a:xfrm>
          <a:prstGeom prst="rect">
            <a:avLst/>
          </a:prstGeom>
        </p:spPr>
        <p:txBody>
          <a:bodyPr wrap="square" lIns="0" tIns="0" rIns="0" bIns="0" rtlCol="0" anchor="t">
            <a:spAutoFit/>
          </a:bodyPr>
          <a:lstStyle/>
          <a:p>
            <a:pPr marL="323850" lvl="1">
              <a:lnSpc>
                <a:spcPts val="4200"/>
              </a:lnSpc>
            </a:pPr>
            <a:r>
              <a:rPr lang="en-US" sz="4000" dirty="0">
                <a:solidFill>
                  <a:srgbClr val="2A2E3A"/>
                </a:solidFill>
                <a:latin typeface="Helios"/>
                <a:ea typeface="Helios"/>
                <a:cs typeface="Helios"/>
                <a:sym typeface="Helios"/>
              </a:rPr>
              <a:t>Tool : WEKA for data processing and model training &amp; testing</a:t>
            </a:r>
          </a:p>
          <a:p>
            <a:pPr marL="323850" lvl="1" algn="l">
              <a:lnSpc>
                <a:spcPts val="4200"/>
              </a:lnSpc>
            </a:pPr>
            <a:r>
              <a:rPr lang="en-US" sz="4000" dirty="0">
                <a:solidFill>
                  <a:srgbClr val="2A2E3A"/>
                </a:solidFill>
                <a:latin typeface="Helios"/>
                <a:ea typeface="Helios"/>
                <a:cs typeface="Helios"/>
                <a:sym typeface="Helios"/>
              </a:rPr>
              <a:t>•	Input CSV file</a:t>
            </a:r>
          </a:p>
          <a:p>
            <a:pPr marL="323850" lvl="1" algn="l">
              <a:lnSpc>
                <a:spcPts val="4200"/>
              </a:lnSpc>
            </a:pPr>
            <a:r>
              <a:rPr lang="en-US" sz="4000" dirty="0">
                <a:solidFill>
                  <a:srgbClr val="2A2E3A"/>
                </a:solidFill>
                <a:latin typeface="Helios"/>
                <a:ea typeface="Helios"/>
                <a:cs typeface="Helios"/>
                <a:sym typeface="Helios"/>
              </a:rPr>
              <a:t>•	Feature Selection</a:t>
            </a:r>
          </a:p>
          <a:p>
            <a:pPr marL="323850" lvl="1" algn="l">
              <a:lnSpc>
                <a:spcPts val="4200"/>
              </a:lnSpc>
            </a:pPr>
            <a:r>
              <a:rPr lang="en-US" sz="4000" dirty="0">
                <a:solidFill>
                  <a:srgbClr val="2A2E3A"/>
                </a:solidFill>
                <a:latin typeface="Helios"/>
                <a:ea typeface="Helios"/>
                <a:cs typeface="Helios"/>
                <a:sym typeface="Helios"/>
              </a:rPr>
              <a:t>•	Model Training and testing</a:t>
            </a:r>
          </a:p>
          <a:p>
            <a:pPr marL="323850" lvl="1" algn="l">
              <a:lnSpc>
                <a:spcPts val="4200"/>
              </a:lnSpc>
            </a:pPr>
            <a:r>
              <a:rPr lang="en-US" sz="4000" dirty="0">
                <a:solidFill>
                  <a:srgbClr val="2A2E3A"/>
                </a:solidFill>
                <a:latin typeface="Helios"/>
                <a:ea typeface="Helios"/>
                <a:cs typeface="Helios"/>
                <a:sym typeface="Helios"/>
              </a:rPr>
              <a:t>•	Evaluation Metrics</a:t>
            </a:r>
          </a:p>
          <a:p>
            <a:pPr algn="l">
              <a:lnSpc>
                <a:spcPts val="4200"/>
              </a:lnSpc>
            </a:pPr>
            <a:endParaRPr lang="en-US" sz="3000" u="none" dirty="0">
              <a:solidFill>
                <a:srgbClr val="2A2E3A"/>
              </a:solidFill>
              <a:latin typeface="Helios"/>
              <a:ea typeface="Helios"/>
              <a:cs typeface="Helios"/>
              <a:sym typeface="Helio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294760" y="299714"/>
            <a:ext cx="10678040" cy="1067600"/>
          </a:xfrm>
          <a:prstGeom prst="rect">
            <a:avLst/>
          </a:prstGeom>
        </p:spPr>
        <p:txBody>
          <a:bodyPr wrap="square" lIns="0" tIns="0" rIns="0" bIns="0" rtlCol="0" anchor="t">
            <a:spAutoFit/>
          </a:bodyPr>
          <a:lstStyle/>
          <a:p>
            <a:pPr algn="l">
              <a:lnSpc>
                <a:spcPts val="8450"/>
              </a:lnSpc>
            </a:pPr>
            <a:r>
              <a:rPr lang="en-US" sz="6500" b="1" dirty="0">
                <a:solidFill>
                  <a:srgbClr val="164D7B"/>
                </a:solidFill>
                <a:latin typeface="Klein Bold"/>
                <a:ea typeface="Klein Bold"/>
                <a:cs typeface="Klein Bold"/>
                <a:sym typeface="Klein Bold"/>
              </a:rPr>
              <a:t>Implementation Details</a:t>
            </a:r>
          </a:p>
        </p:txBody>
      </p:sp>
      <p:sp>
        <p:nvSpPr>
          <p:cNvPr id="3" name="TextBox 3"/>
          <p:cNvSpPr txBox="1"/>
          <p:nvPr/>
        </p:nvSpPr>
        <p:spPr>
          <a:xfrm>
            <a:off x="2351358" y="2221863"/>
            <a:ext cx="13269641" cy="1077218"/>
          </a:xfrm>
          <a:prstGeom prst="rect">
            <a:avLst/>
          </a:prstGeom>
        </p:spPr>
        <p:txBody>
          <a:bodyPr wrap="square" lIns="0" tIns="0" rIns="0" bIns="0" rtlCol="0" anchor="t">
            <a:spAutoFit/>
          </a:bodyPr>
          <a:lstStyle/>
          <a:p>
            <a:pPr algn="l">
              <a:lnSpc>
                <a:spcPts val="4200"/>
              </a:lnSpc>
            </a:pPr>
            <a:r>
              <a:rPr lang="en-US" sz="4000" dirty="0">
                <a:solidFill>
                  <a:srgbClr val="2A2E3A"/>
                </a:solidFill>
                <a:latin typeface="Helios"/>
                <a:ea typeface="Helios"/>
                <a:cs typeface="Helios"/>
                <a:sym typeface="Helios"/>
              </a:rPr>
              <a:t>A dataset conta</a:t>
            </a:r>
            <a:r>
              <a:rPr lang="en-US" sz="4000" u="none" dirty="0">
                <a:solidFill>
                  <a:srgbClr val="2A2E3A"/>
                </a:solidFill>
                <a:latin typeface="Helios"/>
                <a:ea typeface="Helios"/>
                <a:cs typeface="Helios"/>
                <a:sym typeface="Helios"/>
              </a:rPr>
              <a:t>ining medical features was imported into WEKA and split into 70% for training and 30% for testing.</a:t>
            </a:r>
          </a:p>
        </p:txBody>
      </p:sp>
      <p:sp>
        <p:nvSpPr>
          <p:cNvPr id="4" name="Freeform 4"/>
          <p:cNvSpPr/>
          <p:nvPr/>
        </p:nvSpPr>
        <p:spPr>
          <a:xfrm>
            <a:off x="12858539" y="-2017674"/>
            <a:ext cx="14322348" cy="14322348"/>
          </a:xfrm>
          <a:custGeom>
            <a:avLst/>
            <a:gdLst/>
            <a:ahLst/>
            <a:cxnLst/>
            <a:rect l="l" t="t" r="r" b="b"/>
            <a:pathLst>
              <a:path w="14322348" h="14322348">
                <a:moveTo>
                  <a:pt x="0" y="0"/>
                </a:moveTo>
                <a:lnTo>
                  <a:pt x="14322349" y="0"/>
                </a:lnTo>
                <a:lnTo>
                  <a:pt x="14322349" y="14322348"/>
                </a:lnTo>
                <a:lnTo>
                  <a:pt x="0" y="14322348"/>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endParaRPr lang="en-SA"/>
          </a:p>
        </p:txBody>
      </p:sp>
      <p:grpSp>
        <p:nvGrpSpPr>
          <p:cNvPr id="5" name="Group 5"/>
          <p:cNvGrpSpPr/>
          <p:nvPr/>
        </p:nvGrpSpPr>
        <p:grpSpPr>
          <a:xfrm>
            <a:off x="1387994" y="1555495"/>
            <a:ext cx="7539863" cy="542481"/>
            <a:chOff x="0" y="0"/>
            <a:chExt cx="10053151" cy="723307"/>
          </a:xfrm>
        </p:grpSpPr>
        <p:sp>
          <p:nvSpPr>
            <p:cNvPr id="6" name="Freeform 6"/>
            <p:cNvSpPr/>
            <p:nvPr/>
          </p:nvSpPr>
          <p:spPr>
            <a:xfrm>
              <a:off x="0" y="85047"/>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A"/>
            </a:p>
          </p:txBody>
        </p:sp>
        <p:sp>
          <p:nvSpPr>
            <p:cNvPr id="7" name="TextBox 7"/>
            <p:cNvSpPr txBox="1"/>
            <p:nvPr/>
          </p:nvSpPr>
          <p:spPr>
            <a:xfrm>
              <a:off x="1314169" y="-85725"/>
              <a:ext cx="8738982" cy="809032"/>
            </a:xfrm>
            <a:prstGeom prst="rect">
              <a:avLst/>
            </a:prstGeom>
          </p:spPr>
          <p:txBody>
            <a:bodyPr lIns="0" tIns="0" rIns="0" bIns="0" rtlCol="0" anchor="t">
              <a:spAutoFit/>
            </a:bodyPr>
            <a:lstStyle/>
            <a:p>
              <a:pPr marL="0" lvl="0" indent="0" algn="l">
                <a:lnSpc>
                  <a:spcPts val="5011"/>
                </a:lnSpc>
                <a:spcBef>
                  <a:spcPct val="0"/>
                </a:spcBef>
              </a:pPr>
              <a:r>
                <a:rPr lang="en-US" sz="3579" b="1" dirty="0">
                  <a:solidFill>
                    <a:srgbClr val="164D7B"/>
                  </a:solidFill>
                  <a:latin typeface="Helios Bold"/>
                  <a:ea typeface="Helios Bold"/>
                  <a:cs typeface="Helios Bold"/>
                  <a:sym typeface="Helios Bold"/>
                </a:rPr>
                <a:t>Data Preparation</a:t>
              </a:r>
            </a:p>
          </p:txBody>
        </p:sp>
      </p:grpSp>
      <p:grpSp>
        <p:nvGrpSpPr>
          <p:cNvPr id="8" name="Group 8"/>
          <p:cNvGrpSpPr/>
          <p:nvPr/>
        </p:nvGrpSpPr>
        <p:grpSpPr>
          <a:xfrm>
            <a:off x="1446315" y="3673336"/>
            <a:ext cx="7539863" cy="606775"/>
            <a:chOff x="0" y="-85726"/>
            <a:chExt cx="10053151" cy="809032"/>
          </a:xfrm>
        </p:grpSpPr>
        <p:sp>
          <p:nvSpPr>
            <p:cNvPr id="9" name="Freeform 9"/>
            <p:cNvSpPr/>
            <p:nvPr/>
          </p:nvSpPr>
          <p:spPr>
            <a:xfrm>
              <a:off x="0" y="85047"/>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A"/>
            </a:p>
          </p:txBody>
        </p:sp>
        <p:sp>
          <p:nvSpPr>
            <p:cNvPr id="10" name="TextBox 10"/>
            <p:cNvSpPr txBox="1"/>
            <p:nvPr/>
          </p:nvSpPr>
          <p:spPr>
            <a:xfrm>
              <a:off x="1314169" y="-85726"/>
              <a:ext cx="8738982" cy="809032"/>
            </a:xfrm>
            <a:prstGeom prst="rect">
              <a:avLst/>
            </a:prstGeom>
          </p:spPr>
          <p:txBody>
            <a:bodyPr lIns="0" tIns="0" rIns="0" bIns="0" rtlCol="0" anchor="t">
              <a:spAutoFit/>
            </a:bodyPr>
            <a:lstStyle/>
            <a:p>
              <a:pPr marL="0" lvl="0" indent="0" algn="l">
                <a:lnSpc>
                  <a:spcPts val="5011"/>
                </a:lnSpc>
                <a:spcBef>
                  <a:spcPct val="0"/>
                </a:spcBef>
              </a:pPr>
              <a:r>
                <a:rPr lang="en-US" sz="3579" b="1" u="none" strike="noStrike" dirty="0">
                  <a:solidFill>
                    <a:srgbClr val="164D7B"/>
                  </a:solidFill>
                  <a:latin typeface="Helios Bold"/>
                  <a:ea typeface="Helios Bold"/>
                  <a:cs typeface="Helios Bold"/>
                  <a:sym typeface="Helios Bold"/>
                </a:rPr>
                <a:t> Feature Selection</a:t>
              </a:r>
            </a:p>
          </p:txBody>
        </p:sp>
      </p:grpSp>
      <p:sp>
        <p:nvSpPr>
          <p:cNvPr id="11" name="TextBox 11"/>
          <p:cNvSpPr txBox="1"/>
          <p:nvPr/>
        </p:nvSpPr>
        <p:spPr>
          <a:xfrm>
            <a:off x="2351359" y="4597836"/>
            <a:ext cx="14322348" cy="1077218"/>
          </a:xfrm>
          <a:prstGeom prst="rect">
            <a:avLst/>
          </a:prstGeom>
        </p:spPr>
        <p:txBody>
          <a:bodyPr wrap="square" lIns="0" tIns="0" rIns="0" bIns="0" rtlCol="0" anchor="t">
            <a:spAutoFit/>
          </a:bodyPr>
          <a:lstStyle/>
          <a:p>
            <a:pPr marL="0" lvl="0" indent="0" algn="l">
              <a:lnSpc>
                <a:spcPts val="4200"/>
              </a:lnSpc>
              <a:spcBef>
                <a:spcPct val="0"/>
              </a:spcBef>
            </a:pPr>
            <a:r>
              <a:rPr lang="en-US" sz="4000" u="none" strike="noStrike" dirty="0">
                <a:solidFill>
                  <a:srgbClr val="2A2E3A"/>
                </a:solidFill>
                <a:latin typeface="Helios"/>
                <a:ea typeface="Helios"/>
                <a:cs typeface="Helios"/>
                <a:sym typeface="Helios"/>
              </a:rPr>
              <a:t>Using the Wrapper Method, the top 4 features were selected:</a:t>
            </a:r>
          </a:p>
          <a:p>
            <a:pPr marL="0" lvl="0" indent="0" algn="l">
              <a:lnSpc>
                <a:spcPts val="4200"/>
              </a:lnSpc>
              <a:spcBef>
                <a:spcPct val="0"/>
              </a:spcBef>
            </a:pPr>
            <a:r>
              <a:rPr lang="en-US" sz="4000" u="none" strike="noStrike" dirty="0">
                <a:solidFill>
                  <a:srgbClr val="2A2E3A"/>
                </a:solidFill>
                <a:latin typeface="Helios"/>
                <a:ea typeface="Helios"/>
                <a:cs typeface="Helios"/>
                <a:sym typeface="Helios"/>
              </a:rPr>
              <a:t>Gender, HbA1c, Triglycerides, BMI</a:t>
            </a:r>
          </a:p>
        </p:txBody>
      </p:sp>
      <p:grpSp>
        <p:nvGrpSpPr>
          <p:cNvPr id="12" name="Group 12"/>
          <p:cNvGrpSpPr/>
          <p:nvPr/>
        </p:nvGrpSpPr>
        <p:grpSpPr>
          <a:xfrm>
            <a:off x="1446315" y="6486359"/>
            <a:ext cx="7539863" cy="542481"/>
            <a:chOff x="0" y="0"/>
            <a:chExt cx="10053151" cy="723307"/>
          </a:xfrm>
        </p:grpSpPr>
        <p:sp>
          <p:nvSpPr>
            <p:cNvPr id="13" name="Freeform 13"/>
            <p:cNvSpPr/>
            <p:nvPr/>
          </p:nvSpPr>
          <p:spPr>
            <a:xfrm>
              <a:off x="0" y="85047"/>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A"/>
            </a:p>
          </p:txBody>
        </p:sp>
        <p:sp>
          <p:nvSpPr>
            <p:cNvPr id="14" name="TextBox 14"/>
            <p:cNvSpPr txBox="1"/>
            <p:nvPr/>
          </p:nvSpPr>
          <p:spPr>
            <a:xfrm>
              <a:off x="1314169" y="-85725"/>
              <a:ext cx="8738982" cy="809032"/>
            </a:xfrm>
            <a:prstGeom prst="rect">
              <a:avLst/>
            </a:prstGeom>
          </p:spPr>
          <p:txBody>
            <a:bodyPr lIns="0" tIns="0" rIns="0" bIns="0" rtlCol="0" anchor="t">
              <a:spAutoFit/>
            </a:bodyPr>
            <a:lstStyle/>
            <a:p>
              <a:pPr marL="0" lvl="0" indent="0" algn="l">
                <a:lnSpc>
                  <a:spcPts val="5011"/>
                </a:lnSpc>
                <a:spcBef>
                  <a:spcPct val="0"/>
                </a:spcBef>
              </a:pPr>
              <a:r>
                <a:rPr lang="en-US" sz="3579" b="1" u="none" strike="noStrike" dirty="0">
                  <a:solidFill>
                    <a:srgbClr val="164D7B"/>
                  </a:solidFill>
                  <a:latin typeface="Helios Bold"/>
                  <a:ea typeface="Helios Bold"/>
                  <a:cs typeface="Helios Bold"/>
                  <a:sym typeface="Helios Bold"/>
                </a:rPr>
                <a:t>Evaluation Metrics</a:t>
              </a:r>
            </a:p>
          </p:txBody>
        </p:sp>
      </p:grpSp>
      <p:sp>
        <p:nvSpPr>
          <p:cNvPr id="15" name="TextBox 15"/>
          <p:cNvSpPr txBox="1"/>
          <p:nvPr/>
        </p:nvSpPr>
        <p:spPr>
          <a:xfrm>
            <a:off x="2346442" y="7389664"/>
            <a:ext cx="14569958" cy="1615827"/>
          </a:xfrm>
          <a:prstGeom prst="rect">
            <a:avLst/>
          </a:prstGeom>
        </p:spPr>
        <p:txBody>
          <a:bodyPr wrap="square" lIns="0" tIns="0" rIns="0" bIns="0" rtlCol="0" anchor="t">
            <a:spAutoFit/>
          </a:bodyPr>
          <a:lstStyle/>
          <a:p>
            <a:pPr marL="0" lvl="0" indent="0" algn="l">
              <a:lnSpc>
                <a:spcPts val="4200"/>
              </a:lnSpc>
              <a:spcBef>
                <a:spcPct val="0"/>
              </a:spcBef>
            </a:pPr>
            <a:r>
              <a:rPr lang="en-US" sz="4000" u="none" strike="noStrike" dirty="0">
                <a:solidFill>
                  <a:srgbClr val="2A2E3A"/>
                </a:solidFill>
                <a:latin typeface="Helios"/>
                <a:ea typeface="Helios"/>
                <a:cs typeface="Helios"/>
                <a:sym typeface="Helios"/>
              </a:rPr>
              <a:t>Accuracy, Precision, Recall, F1-Score, MAE, RMSE, Kappa, ROC, PRC</a:t>
            </a:r>
          </a:p>
          <a:p>
            <a:pPr marL="0" lvl="0" indent="0" algn="l">
              <a:lnSpc>
                <a:spcPts val="4200"/>
              </a:lnSpc>
              <a:spcBef>
                <a:spcPct val="0"/>
              </a:spcBef>
            </a:pPr>
            <a:endParaRPr lang="en-US" sz="4000" u="none" strike="noStrike" dirty="0">
              <a:solidFill>
                <a:srgbClr val="2A2E3A"/>
              </a:solidFill>
              <a:latin typeface="Helios"/>
              <a:ea typeface="Helios"/>
              <a:cs typeface="Helios"/>
              <a:sym typeface="Helio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125919"/>
            <a:ext cx="18288000" cy="1161081"/>
            <a:chOff x="0" y="0"/>
            <a:chExt cx="4816593" cy="305799"/>
          </a:xfrm>
        </p:grpSpPr>
        <p:sp>
          <p:nvSpPr>
            <p:cNvPr id="3" name="Freeform 3"/>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txBody>
            <a:bodyPr/>
            <a:lstStyle/>
            <a:p>
              <a:endParaRPr lang="en-SA"/>
            </a:p>
          </p:txBody>
        </p:sp>
        <p:sp>
          <p:nvSpPr>
            <p:cNvPr id="4" name="TextBox 4"/>
            <p:cNvSpPr txBox="1"/>
            <p:nvPr/>
          </p:nvSpPr>
          <p:spPr>
            <a:xfrm>
              <a:off x="0" y="-38100"/>
              <a:ext cx="4816593" cy="343899"/>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2619223" y="341759"/>
            <a:ext cx="13049553" cy="1922168"/>
            <a:chOff x="0" y="0"/>
            <a:chExt cx="17399404" cy="2562891"/>
          </a:xfrm>
        </p:grpSpPr>
        <p:sp>
          <p:nvSpPr>
            <p:cNvPr id="6" name="TextBox 6"/>
            <p:cNvSpPr txBox="1"/>
            <p:nvPr/>
          </p:nvSpPr>
          <p:spPr>
            <a:xfrm>
              <a:off x="0" y="-66675"/>
              <a:ext cx="17399404" cy="1379008"/>
            </a:xfrm>
            <a:prstGeom prst="rect">
              <a:avLst/>
            </a:prstGeom>
          </p:spPr>
          <p:txBody>
            <a:bodyPr lIns="0" tIns="0" rIns="0" bIns="0" rtlCol="0" anchor="t">
              <a:spAutoFit/>
            </a:bodyPr>
            <a:lstStyle/>
            <a:p>
              <a:pPr algn="ctr">
                <a:lnSpc>
                  <a:spcPts val="8450"/>
                </a:lnSpc>
              </a:pPr>
              <a:r>
                <a:rPr lang="en-US" sz="6500" b="1">
                  <a:solidFill>
                    <a:srgbClr val="164D7B"/>
                  </a:solidFill>
                  <a:latin typeface="Klein Bold"/>
                  <a:ea typeface="Klein Bold"/>
                  <a:cs typeface="Klein Bold"/>
                  <a:sym typeface="Klein Bold"/>
                </a:rPr>
                <a:t>Applying the Five Algorithms</a:t>
              </a:r>
            </a:p>
          </p:txBody>
        </p:sp>
        <p:sp>
          <p:nvSpPr>
            <p:cNvPr id="7" name="TextBox 7"/>
            <p:cNvSpPr txBox="1"/>
            <p:nvPr/>
          </p:nvSpPr>
          <p:spPr>
            <a:xfrm>
              <a:off x="845432" y="1543926"/>
              <a:ext cx="15708540" cy="1018965"/>
            </a:xfrm>
            <a:prstGeom prst="rect">
              <a:avLst/>
            </a:prstGeom>
          </p:spPr>
          <p:txBody>
            <a:bodyPr lIns="0" tIns="0" rIns="0" bIns="0" rtlCol="0" anchor="t">
              <a:spAutoFit/>
            </a:bodyPr>
            <a:lstStyle/>
            <a:p>
              <a:pPr algn="ctr">
                <a:lnSpc>
                  <a:spcPts val="6439"/>
                </a:lnSpc>
              </a:pPr>
              <a:r>
                <a:rPr lang="en-US" sz="4599">
                  <a:solidFill>
                    <a:srgbClr val="164D7B"/>
                  </a:solidFill>
                  <a:latin typeface="Helios"/>
                  <a:ea typeface="Helios"/>
                  <a:cs typeface="Helios"/>
                  <a:sym typeface="Helios"/>
                </a:rPr>
                <a:t>Naïve Bayes</a:t>
              </a:r>
            </a:p>
          </p:txBody>
        </p:sp>
      </p:grpSp>
      <p:graphicFrame>
        <p:nvGraphicFramePr>
          <p:cNvPr id="8" name="Table 8"/>
          <p:cNvGraphicFramePr>
            <a:graphicFrameLocks noGrp="1"/>
          </p:cNvGraphicFramePr>
          <p:nvPr/>
        </p:nvGraphicFramePr>
        <p:xfrm>
          <a:off x="1635745" y="2975901"/>
          <a:ext cx="15623552" cy="5445665"/>
        </p:xfrm>
        <a:graphic>
          <a:graphicData uri="http://schemas.openxmlformats.org/drawingml/2006/table">
            <a:tbl>
              <a:tblPr/>
              <a:tblGrid>
                <a:gridCol w="1952944">
                  <a:extLst>
                    <a:ext uri="{9D8B030D-6E8A-4147-A177-3AD203B41FA5}">
                      <a16:colId xmlns:a16="http://schemas.microsoft.com/office/drawing/2014/main" val="20000"/>
                    </a:ext>
                  </a:extLst>
                </a:gridCol>
                <a:gridCol w="1952944">
                  <a:extLst>
                    <a:ext uri="{9D8B030D-6E8A-4147-A177-3AD203B41FA5}">
                      <a16:colId xmlns:a16="http://schemas.microsoft.com/office/drawing/2014/main" val="20001"/>
                    </a:ext>
                  </a:extLst>
                </a:gridCol>
                <a:gridCol w="1952944">
                  <a:extLst>
                    <a:ext uri="{9D8B030D-6E8A-4147-A177-3AD203B41FA5}">
                      <a16:colId xmlns:a16="http://schemas.microsoft.com/office/drawing/2014/main" val="20002"/>
                    </a:ext>
                  </a:extLst>
                </a:gridCol>
                <a:gridCol w="1952944">
                  <a:extLst>
                    <a:ext uri="{9D8B030D-6E8A-4147-A177-3AD203B41FA5}">
                      <a16:colId xmlns:a16="http://schemas.microsoft.com/office/drawing/2014/main" val="20003"/>
                    </a:ext>
                  </a:extLst>
                </a:gridCol>
                <a:gridCol w="1952944">
                  <a:extLst>
                    <a:ext uri="{9D8B030D-6E8A-4147-A177-3AD203B41FA5}">
                      <a16:colId xmlns:a16="http://schemas.microsoft.com/office/drawing/2014/main" val="20004"/>
                    </a:ext>
                  </a:extLst>
                </a:gridCol>
                <a:gridCol w="1952944">
                  <a:extLst>
                    <a:ext uri="{9D8B030D-6E8A-4147-A177-3AD203B41FA5}">
                      <a16:colId xmlns:a16="http://schemas.microsoft.com/office/drawing/2014/main" val="20005"/>
                    </a:ext>
                  </a:extLst>
                </a:gridCol>
                <a:gridCol w="1952944">
                  <a:extLst>
                    <a:ext uri="{9D8B030D-6E8A-4147-A177-3AD203B41FA5}">
                      <a16:colId xmlns:a16="http://schemas.microsoft.com/office/drawing/2014/main" val="20006"/>
                    </a:ext>
                  </a:extLst>
                </a:gridCol>
                <a:gridCol w="1952944">
                  <a:extLst>
                    <a:ext uri="{9D8B030D-6E8A-4147-A177-3AD203B41FA5}">
                      <a16:colId xmlns:a16="http://schemas.microsoft.com/office/drawing/2014/main" val="20007"/>
                    </a:ext>
                  </a:extLst>
                </a:gridCol>
              </a:tblGrid>
              <a:tr h="1983940">
                <a:tc>
                  <a:txBody>
                    <a:bodyPr/>
                    <a:lstStyle/>
                    <a:p>
                      <a:pPr algn="ctr">
                        <a:lnSpc>
                          <a:spcPts val="3499"/>
                        </a:lnSpc>
                        <a:defRPr/>
                      </a:pPr>
                      <a:r>
                        <a:rPr lang="en-US" sz="2499" b="1" i="1">
                          <a:solidFill>
                            <a:srgbClr val="164D7B"/>
                          </a:solidFill>
                          <a:latin typeface="Helios Bold Italics"/>
                          <a:ea typeface="Helios Bold Italics"/>
                          <a:cs typeface="Helios Bold Italics"/>
                          <a:sym typeface="Helios Bold Italics"/>
                        </a:rPr>
                        <a:t>features</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4F4F4"/>
                    </a:solidFill>
                  </a:tcPr>
                </a:tc>
                <a:tc>
                  <a:txBody>
                    <a:bodyPr/>
                    <a:lstStyle/>
                    <a:p>
                      <a:pPr algn="ctr">
                        <a:lnSpc>
                          <a:spcPts val="3499"/>
                        </a:lnSpc>
                        <a:defRPr/>
                      </a:pPr>
                      <a:r>
                        <a:rPr lang="en-US" sz="2499" b="1">
                          <a:solidFill>
                            <a:srgbClr val="FFFFFF"/>
                          </a:solidFill>
                          <a:latin typeface="Helios Bold"/>
                          <a:ea typeface="Helios Bold"/>
                          <a:cs typeface="Helios Bold"/>
                          <a:sym typeface="Helios Bold"/>
                        </a:rPr>
                        <a:t>Accuracy</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499"/>
                        </a:lnSpc>
                        <a:defRPr/>
                      </a:pPr>
                      <a:r>
                        <a:rPr lang="en-US" sz="2499" b="1">
                          <a:solidFill>
                            <a:srgbClr val="FFFFFF"/>
                          </a:solidFill>
                          <a:latin typeface="Helios Bold"/>
                          <a:ea typeface="Helios Bold"/>
                          <a:cs typeface="Helios Bold"/>
                          <a:sym typeface="Helios Bold"/>
                        </a:rPr>
                        <a:t>Precision</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499"/>
                        </a:lnSpc>
                        <a:defRPr/>
                      </a:pPr>
                      <a:r>
                        <a:rPr lang="en-US" sz="2499" b="1">
                          <a:solidFill>
                            <a:srgbClr val="FFFFFF"/>
                          </a:solidFill>
                          <a:latin typeface="Helios Bold"/>
                          <a:ea typeface="Helios Bold"/>
                          <a:cs typeface="Helios Bold"/>
                          <a:sym typeface="Helios Bold"/>
                        </a:rPr>
                        <a:t>Recall</a:t>
                      </a:r>
                      <a:endParaRPr lang="en-US" sz="1100"/>
                    </a:p>
                  </a:txBody>
                  <a:tcPr marL="190500" marR="190500" marT="190500" marB="190500" anchor="ctr">
                    <a:lnL w="9525"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499"/>
                        </a:lnSpc>
                        <a:defRPr/>
                      </a:pPr>
                      <a:r>
                        <a:rPr lang="en-US" sz="2499" b="1">
                          <a:solidFill>
                            <a:srgbClr val="FFFFFF"/>
                          </a:solidFill>
                          <a:latin typeface="Helios Bold"/>
                          <a:ea typeface="Helios Bold"/>
                          <a:cs typeface="Helios Bold"/>
                          <a:sym typeface="Helios Bold"/>
                        </a:rPr>
                        <a:t>F-Measure</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499"/>
                        </a:lnSpc>
                        <a:defRPr/>
                      </a:pPr>
                      <a:r>
                        <a:rPr lang="en-US" sz="2499" b="1">
                          <a:solidFill>
                            <a:srgbClr val="FFFFFF"/>
                          </a:solidFill>
                          <a:latin typeface="Helios Bold"/>
                          <a:ea typeface="Helios Bold"/>
                          <a:cs typeface="Helios Bold"/>
                          <a:sym typeface="Helios Bold"/>
                        </a:rPr>
                        <a:t>MCC</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499"/>
                        </a:lnSpc>
                        <a:defRPr/>
                      </a:pPr>
                      <a:r>
                        <a:rPr lang="en-US" sz="2499" b="1">
                          <a:solidFill>
                            <a:srgbClr val="FFFFFF"/>
                          </a:solidFill>
                          <a:latin typeface="Helios Bold"/>
                          <a:ea typeface="Helios Bold"/>
                          <a:cs typeface="Helios Bold"/>
                          <a:sym typeface="Helios Bold"/>
                        </a:rPr>
                        <a:t>ROC Area</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499"/>
                        </a:lnSpc>
                        <a:defRPr/>
                      </a:pPr>
                      <a:r>
                        <a:rPr lang="en-US" sz="2499" b="1">
                          <a:solidFill>
                            <a:srgbClr val="FFFFFF"/>
                          </a:solidFill>
                          <a:latin typeface="Helios Bold"/>
                          <a:ea typeface="Helios Bold"/>
                          <a:cs typeface="Helios Bold"/>
                          <a:sym typeface="Helios Bold"/>
                        </a:rPr>
                        <a:t>PRC Area</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extLst>
                  <a:ext uri="{0D108BD9-81ED-4DB2-BD59-A6C34878D82A}">
                    <a16:rowId xmlns:a16="http://schemas.microsoft.com/office/drawing/2014/main" val="10000"/>
                  </a:ext>
                </a:extLst>
              </a:tr>
              <a:tr h="1727046">
                <a:tc>
                  <a:txBody>
                    <a:bodyPr/>
                    <a:lstStyle/>
                    <a:p>
                      <a:pPr algn="ctr">
                        <a:lnSpc>
                          <a:spcPts val="3499"/>
                        </a:lnSpc>
                        <a:defRPr/>
                      </a:pPr>
                      <a:r>
                        <a:rPr lang="en-US" sz="2499" b="1">
                          <a:solidFill>
                            <a:srgbClr val="164D7B"/>
                          </a:solidFill>
                          <a:latin typeface="Helios Bold"/>
                          <a:ea typeface="Helios Bold"/>
                          <a:cs typeface="Helios Bold"/>
                          <a:sym typeface="Helios Bold"/>
                        </a:rPr>
                        <a:t>All faetures</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499"/>
                        </a:lnSpc>
                        <a:defRPr/>
                      </a:pPr>
                      <a:r>
                        <a:rPr lang="en-US" sz="2499">
                          <a:solidFill>
                            <a:srgbClr val="000000"/>
                          </a:solidFill>
                          <a:latin typeface="Arimo"/>
                          <a:ea typeface="Arimo"/>
                          <a:cs typeface="Arimo"/>
                          <a:sym typeface="Arimo"/>
                        </a:rPr>
                        <a:t>94%</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endParaRPr lang="en-US" sz="1100"/>
                    </a:p>
                    <a:p>
                      <a:pPr algn="ctr">
                        <a:lnSpc>
                          <a:spcPts val="3499"/>
                        </a:lnSpc>
                      </a:pPr>
                      <a:r>
                        <a:rPr lang="en-US" sz="2499">
                          <a:solidFill>
                            <a:srgbClr val="000000"/>
                          </a:solidFill>
                          <a:latin typeface="Helios"/>
                          <a:ea typeface="Helios"/>
                          <a:cs typeface="Helios"/>
                          <a:sym typeface="Helios"/>
                        </a:rPr>
                        <a:t>  0.950</a:t>
                      </a:r>
                    </a:p>
                    <a:p>
                      <a:pPr algn="ctr">
                        <a:lnSpc>
                          <a:spcPts val="3499"/>
                        </a:lnSpc>
                      </a:pPr>
                      <a:r>
                        <a:rPr lang="en-US" sz="2499">
                          <a:solidFill>
                            <a:srgbClr val="000000"/>
                          </a:solidFill>
                          <a:latin typeface="Helios"/>
                          <a:ea typeface="Helios"/>
                          <a:cs typeface="Helios"/>
                          <a:sym typeface="Helios"/>
                        </a:rPr>
                        <a:t>  </a:t>
                      </a:r>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endParaRPr lang="en-US" sz="1100"/>
                    </a:p>
                    <a:p>
                      <a:pPr algn="ctr">
                        <a:lnSpc>
                          <a:spcPts val="3499"/>
                        </a:lnSpc>
                      </a:pPr>
                      <a:r>
                        <a:rPr lang="en-US" sz="2499">
                          <a:solidFill>
                            <a:srgbClr val="2A2E3A"/>
                          </a:solidFill>
                          <a:latin typeface="Helios"/>
                          <a:ea typeface="Helios"/>
                          <a:cs typeface="Helios"/>
                          <a:sym typeface="Helios"/>
                        </a:rPr>
                        <a:t>  0.940</a:t>
                      </a:r>
                    </a:p>
                    <a:p>
                      <a:pPr algn="ctr">
                        <a:lnSpc>
                          <a:spcPts val="3499"/>
                        </a:lnSpc>
                      </a:pPr>
                      <a:r>
                        <a:rPr lang="en-US" sz="2499">
                          <a:solidFill>
                            <a:srgbClr val="2A2E3A"/>
                          </a:solidFill>
                          <a:latin typeface="Helios"/>
                          <a:ea typeface="Helios"/>
                          <a:cs typeface="Helios"/>
                          <a:sym typeface="Helios"/>
                        </a:rPr>
                        <a:t>  </a:t>
                      </a:r>
                    </a:p>
                  </a:txBody>
                  <a:tcPr marL="190500" marR="190500" marT="190500" marB="190500" anchor="ctr">
                    <a:lnL w="9525"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endParaRPr lang="en-US" sz="1100"/>
                    </a:p>
                    <a:p>
                      <a:pPr algn="ctr">
                        <a:lnSpc>
                          <a:spcPts val="3499"/>
                        </a:lnSpc>
                      </a:pPr>
                      <a:r>
                        <a:rPr lang="en-US" sz="2499">
                          <a:solidFill>
                            <a:srgbClr val="2A2E3A"/>
                          </a:solidFill>
                          <a:latin typeface="Helios"/>
                          <a:ea typeface="Helios"/>
                          <a:cs typeface="Helios"/>
                          <a:sym typeface="Helios"/>
                        </a:rPr>
                        <a:t>  0.943</a:t>
                      </a:r>
                    </a:p>
                    <a:p>
                      <a:pPr algn="ctr">
                        <a:lnSpc>
                          <a:spcPts val="3499"/>
                        </a:lnSpc>
                      </a:pPr>
                      <a:r>
                        <a:rPr lang="en-US" sz="2499">
                          <a:solidFill>
                            <a:srgbClr val="2A2E3A"/>
                          </a:solidFill>
                          <a:latin typeface="Helios"/>
                          <a:ea typeface="Helios"/>
                          <a:cs typeface="Helios"/>
                          <a:sym typeface="Helios"/>
                        </a:rPr>
                        <a:t>  </a:t>
                      </a:r>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endParaRPr lang="en-US" sz="1100"/>
                    </a:p>
                    <a:p>
                      <a:pPr algn="ctr">
                        <a:lnSpc>
                          <a:spcPts val="3499"/>
                        </a:lnSpc>
                      </a:pPr>
                      <a:r>
                        <a:rPr lang="en-US" sz="2499">
                          <a:solidFill>
                            <a:srgbClr val="2A2E3A"/>
                          </a:solidFill>
                          <a:latin typeface="Helios"/>
                          <a:ea typeface="Helios"/>
                          <a:cs typeface="Helios"/>
                          <a:sym typeface="Helios"/>
                        </a:rPr>
                        <a:t>  0.813</a:t>
                      </a:r>
                    </a:p>
                    <a:p>
                      <a:pPr algn="ctr">
                        <a:lnSpc>
                          <a:spcPts val="3499"/>
                        </a:lnSpc>
                      </a:pPr>
                      <a:r>
                        <a:rPr lang="en-US" sz="2499">
                          <a:solidFill>
                            <a:srgbClr val="2A2E3A"/>
                          </a:solidFill>
                          <a:latin typeface="Helios"/>
                          <a:ea typeface="Helios"/>
                          <a:cs typeface="Helios"/>
                          <a:sym typeface="Helios"/>
                        </a:rPr>
                        <a:t>  </a:t>
                      </a:r>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endParaRPr lang="en-US" sz="1100"/>
                    </a:p>
                    <a:p>
                      <a:pPr algn="ctr">
                        <a:lnSpc>
                          <a:spcPts val="3499"/>
                        </a:lnSpc>
                      </a:pPr>
                      <a:r>
                        <a:rPr lang="en-US" sz="2499">
                          <a:solidFill>
                            <a:srgbClr val="2D1A0E"/>
                          </a:solidFill>
                          <a:latin typeface="Helios"/>
                          <a:ea typeface="Helios"/>
                          <a:cs typeface="Helios"/>
                          <a:sym typeface="Helios"/>
                        </a:rPr>
                        <a:t>  0.947</a:t>
                      </a:r>
                    </a:p>
                    <a:p>
                      <a:pPr algn="ctr">
                        <a:lnSpc>
                          <a:spcPts val="3499"/>
                        </a:lnSpc>
                      </a:pPr>
                      <a:r>
                        <a:rPr lang="en-US" sz="2499">
                          <a:solidFill>
                            <a:srgbClr val="2D1A0E"/>
                          </a:solidFill>
                          <a:latin typeface="Helios"/>
                          <a:ea typeface="Helios"/>
                          <a:cs typeface="Helios"/>
                          <a:sym typeface="Helios"/>
                        </a:rPr>
                        <a:t>  </a:t>
                      </a:r>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endParaRPr lang="en-US" sz="1100"/>
                    </a:p>
                    <a:p>
                      <a:pPr algn="ctr">
                        <a:lnSpc>
                          <a:spcPts val="3499"/>
                        </a:lnSpc>
                      </a:pPr>
                      <a:r>
                        <a:rPr lang="en-US" sz="2499">
                          <a:solidFill>
                            <a:srgbClr val="2D1A0E"/>
                          </a:solidFill>
                          <a:latin typeface="Helios"/>
                          <a:ea typeface="Helios"/>
                          <a:cs typeface="Helios"/>
                          <a:sym typeface="Helios"/>
                        </a:rPr>
                        <a:t>  0.956</a:t>
                      </a:r>
                    </a:p>
                    <a:p>
                      <a:pPr algn="ctr">
                        <a:lnSpc>
                          <a:spcPts val="3499"/>
                        </a:lnSpc>
                      </a:pPr>
                      <a:r>
                        <a:rPr lang="en-US" sz="2499">
                          <a:solidFill>
                            <a:srgbClr val="2D1A0E"/>
                          </a:solidFill>
                          <a:latin typeface="Helios"/>
                          <a:ea typeface="Helios"/>
                          <a:cs typeface="Helios"/>
                          <a:sym typeface="Helios"/>
                        </a:rPr>
                        <a:t>  </a:t>
                      </a:r>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1"/>
                  </a:ext>
                </a:extLst>
              </a:tr>
              <a:tr h="1734679">
                <a:tc>
                  <a:txBody>
                    <a:bodyPr/>
                    <a:lstStyle/>
                    <a:p>
                      <a:pPr algn="ctr">
                        <a:lnSpc>
                          <a:spcPts val="3499"/>
                        </a:lnSpc>
                        <a:defRPr/>
                      </a:pPr>
                      <a:r>
                        <a:rPr lang="en-US" sz="2499" b="1">
                          <a:solidFill>
                            <a:srgbClr val="164D7B"/>
                          </a:solidFill>
                          <a:latin typeface="Helios Bold"/>
                          <a:ea typeface="Helios Bold"/>
                          <a:cs typeface="Helios Bold"/>
                          <a:sym typeface="Helios Bold"/>
                        </a:rPr>
                        <a:t>Wrapper method</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499"/>
                        </a:lnSpc>
                        <a:defRPr/>
                      </a:pPr>
                      <a:r>
                        <a:rPr lang="en-US" sz="2499">
                          <a:solidFill>
                            <a:srgbClr val="000000"/>
                          </a:solidFill>
                          <a:latin typeface="Arimo"/>
                          <a:ea typeface="Arimo"/>
                          <a:cs typeface="Arimo"/>
                          <a:sym typeface="Arimo"/>
                        </a:rPr>
                        <a:t>96.67%</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2D1A0E"/>
                          </a:solidFill>
                          <a:latin typeface="Helios"/>
                          <a:ea typeface="Helios"/>
                          <a:cs typeface="Helios"/>
                          <a:sym typeface="Helios"/>
                        </a:rPr>
                        <a:t>0.970</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endParaRPr lang="en-US" sz="1100"/>
                    </a:p>
                    <a:p>
                      <a:pPr algn="ctr">
                        <a:lnSpc>
                          <a:spcPts val="3499"/>
                        </a:lnSpc>
                      </a:pPr>
                      <a:r>
                        <a:rPr lang="en-US" sz="2499">
                          <a:solidFill>
                            <a:srgbClr val="2D1A0E"/>
                          </a:solidFill>
                          <a:latin typeface="Helios"/>
                          <a:ea typeface="Helios"/>
                          <a:cs typeface="Helios"/>
                          <a:sym typeface="Helios"/>
                        </a:rPr>
                        <a:t>  0.967</a:t>
                      </a:r>
                    </a:p>
                    <a:p>
                      <a:pPr algn="ctr">
                        <a:lnSpc>
                          <a:spcPts val="3499"/>
                        </a:lnSpc>
                      </a:pPr>
                      <a:r>
                        <a:rPr lang="en-US" sz="2499">
                          <a:solidFill>
                            <a:srgbClr val="2D1A0E"/>
                          </a:solidFill>
                          <a:latin typeface="Helios"/>
                          <a:ea typeface="Helios"/>
                          <a:cs typeface="Helios"/>
                          <a:sym typeface="Helios"/>
                        </a:rPr>
                        <a:t>  </a:t>
                      </a:r>
                    </a:p>
                  </a:txBody>
                  <a:tcPr marL="190500" marR="190500" marT="190500" marB="190500" anchor="ctr">
                    <a:lnL w="9525"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endParaRPr lang="en-US" sz="1100"/>
                    </a:p>
                    <a:p>
                      <a:pPr algn="ctr">
                        <a:lnSpc>
                          <a:spcPts val="3499"/>
                        </a:lnSpc>
                      </a:pPr>
                      <a:r>
                        <a:rPr lang="en-US" sz="2499">
                          <a:solidFill>
                            <a:srgbClr val="2D1A0E"/>
                          </a:solidFill>
                          <a:latin typeface="Helios"/>
                          <a:ea typeface="Helios"/>
                          <a:cs typeface="Helios"/>
                          <a:sym typeface="Helios"/>
                        </a:rPr>
                        <a:t>  0.967</a:t>
                      </a:r>
                    </a:p>
                    <a:p>
                      <a:pPr algn="ctr">
                        <a:lnSpc>
                          <a:spcPts val="3499"/>
                        </a:lnSpc>
                      </a:pPr>
                      <a:r>
                        <a:rPr lang="en-US" sz="2499">
                          <a:solidFill>
                            <a:srgbClr val="2D1A0E"/>
                          </a:solidFill>
                          <a:latin typeface="Helios"/>
                          <a:ea typeface="Helios"/>
                          <a:cs typeface="Helios"/>
                          <a:sym typeface="Helios"/>
                        </a:rPr>
                        <a:t>  </a:t>
                      </a:r>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endParaRPr lang="en-US" sz="1100"/>
                    </a:p>
                    <a:p>
                      <a:pPr algn="ctr">
                        <a:lnSpc>
                          <a:spcPts val="3499"/>
                        </a:lnSpc>
                      </a:pPr>
                      <a:r>
                        <a:rPr lang="en-US" sz="2499">
                          <a:solidFill>
                            <a:srgbClr val="2D1A0E"/>
                          </a:solidFill>
                          <a:latin typeface="Helios"/>
                          <a:ea typeface="Helios"/>
                          <a:cs typeface="Helios"/>
                          <a:sym typeface="Helios"/>
                        </a:rPr>
                        <a:t>  0.894</a:t>
                      </a:r>
                    </a:p>
                    <a:p>
                      <a:pPr algn="ctr">
                        <a:lnSpc>
                          <a:spcPts val="3499"/>
                        </a:lnSpc>
                      </a:pPr>
                      <a:r>
                        <a:rPr lang="en-US" sz="2499">
                          <a:solidFill>
                            <a:srgbClr val="2D1A0E"/>
                          </a:solidFill>
                          <a:latin typeface="Helios"/>
                          <a:ea typeface="Helios"/>
                          <a:cs typeface="Helios"/>
                          <a:sym typeface="Helios"/>
                        </a:rPr>
                        <a:t>  </a:t>
                      </a:r>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endParaRPr lang="en-US" sz="1100"/>
                    </a:p>
                    <a:p>
                      <a:pPr algn="ctr">
                        <a:lnSpc>
                          <a:spcPts val="3499"/>
                        </a:lnSpc>
                      </a:pPr>
                      <a:r>
                        <a:rPr lang="en-US" sz="2499">
                          <a:solidFill>
                            <a:srgbClr val="2D1A0E"/>
                          </a:solidFill>
                          <a:latin typeface="Helios"/>
                          <a:ea typeface="Helios"/>
                          <a:cs typeface="Helios"/>
                          <a:sym typeface="Helios"/>
                        </a:rPr>
                        <a:t>  0.986</a:t>
                      </a:r>
                    </a:p>
                    <a:p>
                      <a:pPr algn="ctr">
                        <a:lnSpc>
                          <a:spcPts val="3499"/>
                        </a:lnSpc>
                      </a:pPr>
                      <a:r>
                        <a:rPr lang="en-US" sz="2499">
                          <a:solidFill>
                            <a:srgbClr val="2D1A0E"/>
                          </a:solidFill>
                          <a:latin typeface="Helios"/>
                          <a:ea typeface="Helios"/>
                          <a:cs typeface="Helios"/>
                          <a:sym typeface="Helios"/>
                        </a:rPr>
                        <a:t>  </a:t>
                      </a:r>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endParaRPr lang="en-US" sz="1100"/>
                    </a:p>
                    <a:p>
                      <a:pPr algn="ctr">
                        <a:lnSpc>
                          <a:spcPts val="3499"/>
                        </a:lnSpc>
                      </a:pPr>
                      <a:r>
                        <a:rPr lang="en-US" sz="2499">
                          <a:solidFill>
                            <a:srgbClr val="2D1A0E"/>
                          </a:solidFill>
                          <a:latin typeface="Helios"/>
                          <a:ea typeface="Helios"/>
                          <a:cs typeface="Helios"/>
                          <a:sym typeface="Helios"/>
                        </a:rPr>
                        <a:t>  0.983</a:t>
                      </a:r>
                    </a:p>
                    <a:p>
                      <a:pPr algn="ctr">
                        <a:lnSpc>
                          <a:spcPts val="3499"/>
                        </a:lnSpc>
                      </a:pPr>
                      <a:r>
                        <a:rPr lang="en-US" sz="2499">
                          <a:solidFill>
                            <a:srgbClr val="2D1A0E"/>
                          </a:solidFill>
                          <a:latin typeface="Helios"/>
                          <a:ea typeface="Helios"/>
                          <a:cs typeface="Helios"/>
                          <a:sym typeface="Helios"/>
                        </a:rPr>
                        <a:t>  </a:t>
                      </a:r>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125919"/>
            <a:ext cx="18288000" cy="1161081"/>
            <a:chOff x="0" y="0"/>
            <a:chExt cx="4816593" cy="305799"/>
          </a:xfrm>
        </p:grpSpPr>
        <p:sp>
          <p:nvSpPr>
            <p:cNvPr id="3" name="Freeform 3"/>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txBody>
            <a:bodyPr/>
            <a:lstStyle/>
            <a:p>
              <a:endParaRPr lang="en-SA"/>
            </a:p>
          </p:txBody>
        </p:sp>
        <p:sp>
          <p:nvSpPr>
            <p:cNvPr id="4" name="TextBox 4"/>
            <p:cNvSpPr txBox="1"/>
            <p:nvPr/>
          </p:nvSpPr>
          <p:spPr>
            <a:xfrm>
              <a:off x="0" y="-38100"/>
              <a:ext cx="4816593" cy="343899"/>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2619223" y="341759"/>
            <a:ext cx="13049553" cy="1922168"/>
            <a:chOff x="0" y="0"/>
            <a:chExt cx="17399404" cy="2562891"/>
          </a:xfrm>
        </p:grpSpPr>
        <p:sp>
          <p:nvSpPr>
            <p:cNvPr id="6" name="TextBox 6"/>
            <p:cNvSpPr txBox="1"/>
            <p:nvPr/>
          </p:nvSpPr>
          <p:spPr>
            <a:xfrm>
              <a:off x="0" y="-66675"/>
              <a:ext cx="17399404" cy="1379008"/>
            </a:xfrm>
            <a:prstGeom prst="rect">
              <a:avLst/>
            </a:prstGeom>
          </p:spPr>
          <p:txBody>
            <a:bodyPr lIns="0" tIns="0" rIns="0" bIns="0" rtlCol="0" anchor="t">
              <a:spAutoFit/>
            </a:bodyPr>
            <a:lstStyle/>
            <a:p>
              <a:pPr algn="ctr">
                <a:lnSpc>
                  <a:spcPts val="8450"/>
                </a:lnSpc>
              </a:pPr>
              <a:r>
                <a:rPr lang="en-US" sz="6500" b="1">
                  <a:solidFill>
                    <a:srgbClr val="164D7B"/>
                  </a:solidFill>
                  <a:latin typeface="Klein Bold"/>
                  <a:ea typeface="Klein Bold"/>
                  <a:cs typeface="Klein Bold"/>
                  <a:sym typeface="Klein Bold"/>
                </a:rPr>
                <a:t>Applying the Five Algorithms</a:t>
              </a:r>
            </a:p>
          </p:txBody>
        </p:sp>
        <p:sp>
          <p:nvSpPr>
            <p:cNvPr id="7" name="TextBox 7"/>
            <p:cNvSpPr txBox="1"/>
            <p:nvPr/>
          </p:nvSpPr>
          <p:spPr>
            <a:xfrm>
              <a:off x="845432" y="1543926"/>
              <a:ext cx="15708540" cy="1018965"/>
            </a:xfrm>
            <a:prstGeom prst="rect">
              <a:avLst/>
            </a:prstGeom>
          </p:spPr>
          <p:txBody>
            <a:bodyPr lIns="0" tIns="0" rIns="0" bIns="0" rtlCol="0" anchor="t">
              <a:spAutoFit/>
            </a:bodyPr>
            <a:lstStyle/>
            <a:p>
              <a:pPr algn="ctr">
                <a:lnSpc>
                  <a:spcPts val="6439"/>
                </a:lnSpc>
              </a:pPr>
              <a:r>
                <a:rPr lang="en-US" sz="4599">
                  <a:solidFill>
                    <a:srgbClr val="164D7B"/>
                  </a:solidFill>
                  <a:latin typeface="Helios"/>
                  <a:ea typeface="Helios"/>
                  <a:cs typeface="Helios"/>
                  <a:sym typeface="Helios"/>
                </a:rPr>
                <a:t>Logistic Regression</a:t>
              </a:r>
            </a:p>
          </p:txBody>
        </p:sp>
      </p:grpSp>
      <p:graphicFrame>
        <p:nvGraphicFramePr>
          <p:cNvPr id="8" name="Table 8"/>
          <p:cNvGraphicFramePr>
            <a:graphicFrameLocks noGrp="1"/>
          </p:cNvGraphicFramePr>
          <p:nvPr/>
        </p:nvGraphicFramePr>
        <p:xfrm>
          <a:off x="1635745" y="3204406"/>
          <a:ext cx="15623552" cy="4821599"/>
        </p:xfrm>
        <a:graphic>
          <a:graphicData uri="http://schemas.openxmlformats.org/drawingml/2006/table">
            <a:tbl>
              <a:tblPr/>
              <a:tblGrid>
                <a:gridCol w="1952944">
                  <a:extLst>
                    <a:ext uri="{9D8B030D-6E8A-4147-A177-3AD203B41FA5}">
                      <a16:colId xmlns:a16="http://schemas.microsoft.com/office/drawing/2014/main" val="20000"/>
                    </a:ext>
                  </a:extLst>
                </a:gridCol>
                <a:gridCol w="1952944">
                  <a:extLst>
                    <a:ext uri="{9D8B030D-6E8A-4147-A177-3AD203B41FA5}">
                      <a16:colId xmlns:a16="http://schemas.microsoft.com/office/drawing/2014/main" val="20001"/>
                    </a:ext>
                  </a:extLst>
                </a:gridCol>
                <a:gridCol w="1952944">
                  <a:extLst>
                    <a:ext uri="{9D8B030D-6E8A-4147-A177-3AD203B41FA5}">
                      <a16:colId xmlns:a16="http://schemas.microsoft.com/office/drawing/2014/main" val="20002"/>
                    </a:ext>
                  </a:extLst>
                </a:gridCol>
                <a:gridCol w="1952944">
                  <a:extLst>
                    <a:ext uri="{9D8B030D-6E8A-4147-A177-3AD203B41FA5}">
                      <a16:colId xmlns:a16="http://schemas.microsoft.com/office/drawing/2014/main" val="20003"/>
                    </a:ext>
                  </a:extLst>
                </a:gridCol>
                <a:gridCol w="1952944">
                  <a:extLst>
                    <a:ext uri="{9D8B030D-6E8A-4147-A177-3AD203B41FA5}">
                      <a16:colId xmlns:a16="http://schemas.microsoft.com/office/drawing/2014/main" val="20004"/>
                    </a:ext>
                  </a:extLst>
                </a:gridCol>
                <a:gridCol w="1952944">
                  <a:extLst>
                    <a:ext uri="{9D8B030D-6E8A-4147-A177-3AD203B41FA5}">
                      <a16:colId xmlns:a16="http://schemas.microsoft.com/office/drawing/2014/main" val="20005"/>
                    </a:ext>
                  </a:extLst>
                </a:gridCol>
                <a:gridCol w="1952944">
                  <a:extLst>
                    <a:ext uri="{9D8B030D-6E8A-4147-A177-3AD203B41FA5}">
                      <a16:colId xmlns:a16="http://schemas.microsoft.com/office/drawing/2014/main" val="20006"/>
                    </a:ext>
                  </a:extLst>
                </a:gridCol>
                <a:gridCol w="1952944">
                  <a:extLst>
                    <a:ext uri="{9D8B030D-6E8A-4147-A177-3AD203B41FA5}">
                      <a16:colId xmlns:a16="http://schemas.microsoft.com/office/drawing/2014/main" val="20007"/>
                    </a:ext>
                  </a:extLst>
                </a:gridCol>
              </a:tblGrid>
              <a:tr h="1984390">
                <a:tc>
                  <a:txBody>
                    <a:bodyPr/>
                    <a:lstStyle/>
                    <a:p>
                      <a:pPr algn="ctr">
                        <a:lnSpc>
                          <a:spcPts val="3079"/>
                        </a:lnSpc>
                        <a:defRPr/>
                      </a:pPr>
                      <a:r>
                        <a:rPr lang="en-US" sz="2199" b="1" i="1">
                          <a:solidFill>
                            <a:srgbClr val="164D7B"/>
                          </a:solidFill>
                          <a:latin typeface="Helios Bold Italics"/>
                          <a:ea typeface="Helios Bold Italics"/>
                          <a:cs typeface="Helios Bold Italics"/>
                          <a:sym typeface="Helios Bold Italics"/>
                        </a:rPr>
                        <a:t>features</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4F4F4"/>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Accuracy</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Precision</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Recall</a:t>
                      </a:r>
                      <a:endParaRPr lang="en-US" sz="1100"/>
                    </a:p>
                  </a:txBody>
                  <a:tcPr marL="190500" marR="190500" marT="190500" marB="190500" anchor="ctr">
                    <a:lnL w="9525"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F-Measure</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MCC</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ROC Area</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PRC Area</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extLst>
                  <a:ext uri="{0D108BD9-81ED-4DB2-BD59-A6C34878D82A}">
                    <a16:rowId xmlns:a16="http://schemas.microsoft.com/office/drawing/2014/main" val="10000"/>
                  </a:ext>
                </a:extLst>
              </a:tr>
              <a:tr h="1425175">
                <a:tc>
                  <a:txBody>
                    <a:bodyPr/>
                    <a:lstStyle/>
                    <a:p>
                      <a:pPr algn="ctr">
                        <a:lnSpc>
                          <a:spcPts val="3079"/>
                        </a:lnSpc>
                        <a:defRPr/>
                      </a:pPr>
                      <a:r>
                        <a:rPr lang="en-US" sz="2199" b="1">
                          <a:solidFill>
                            <a:srgbClr val="164D7B"/>
                          </a:solidFill>
                          <a:latin typeface="Helios Bold"/>
                          <a:ea typeface="Helios Bold"/>
                          <a:cs typeface="Helios Bold"/>
                          <a:sym typeface="Helios Bold"/>
                        </a:rPr>
                        <a:t>All faetures</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499"/>
                        </a:lnSpc>
                        <a:defRPr/>
                      </a:pPr>
                      <a:r>
                        <a:rPr lang="en-US" sz="2499">
                          <a:solidFill>
                            <a:srgbClr val="000000"/>
                          </a:solidFill>
                          <a:latin typeface="Helios"/>
                          <a:ea typeface="Helios"/>
                          <a:cs typeface="Helios"/>
                          <a:sym typeface="Helios"/>
                        </a:rPr>
                        <a:t>91.3%</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0.709</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0.907</a:t>
                      </a:r>
                      <a:endParaRPr lang="en-US" sz="1100"/>
                    </a:p>
                  </a:txBody>
                  <a:tcPr marL="190500" marR="190500" marT="190500" marB="190500" anchor="ctr">
                    <a:lnL w="9525"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0.913</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0.904</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0.230</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0.913</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1"/>
                  </a:ext>
                </a:extLst>
              </a:tr>
              <a:tr h="1412034">
                <a:tc>
                  <a:txBody>
                    <a:bodyPr/>
                    <a:lstStyle/>
                    <a:p>
                      <a:pPr algn="ctr">
                        <a:lnSpc>
                          <a:spcPts val="3079"/>
                        </a:lnSpc>
                        <a:defRPr/>
                      </a:pPr>
                      <a:r>
                        <a:rPr lang="en-US" sz="2199" b="1">
                          <a:solidFill>
                            <a:srgbClr val="164D7B"/>
                          </a:solidFill>
                          <a:latin typeface="Helios Bold"/>
                          <a:ea typeface="Helios Bold"/>
                          <a:cs typeface="Helios Bold"/>
                          <a:sym typeface="Helios Bold"/>
                        </a:rPr>
                        <a:t>Wrapper method</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499"/>
                        </a:lnSpc>
                        <a:defRPr/>
                      </a:pPr>
                      <a:r>
                        <a:rPr lang="en-US" sz="2499">
                          <a:solidFill>
                            <a:srgbClr val="000000"/>
                          </a:solidFill>
                          <a:latin typeface="Helios"/>
                          <a:ea typeface="Helios"/>
                          <a:cs typeface="Helios"/>
                          <a:sym typeface="Helios"/>
                        </a:rPr>
                        <a:t>92%</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0.509</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0.617</a:t>
                      </a:r>
                      <a:endParaRPr lang="en-US" sz="1100"/>
                    </a:p>
                  </a:txBody>
                  <a:tcPr marL="190500" marR="190500" marT="190500" marB="190500" anchor="ctr">
                    <a:lnL w="9525"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0.897</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0.684</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0.377</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0.897</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125919"/>
            <a:ext cx="18288000" cy="1161081"/>
            <a:chOff x="0" y="0"/>
            <a:chExt cx="4816593" cy="305799"/>
          </a:xfrm>
        </p:grpSpPr>
        <p:sp>
          <p:nvSpPr>
            <p:cNvPr id="3" name="Freeform 3"/>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txBody>
            <a:bodyPr/>
            <a:lstStyle/>
            <a:p>
              <a:endParaRPr lang="en-SA"/>
            </a:p>
          </p:txBody>
        </p:sp>
        <p:sp>
          <p:nvSpPr>
            <p:cNvPr id="4" name="TextBox 4"/>
            <p:cNvSpPr txBox="1"/>
            <p:nvPr/>
          </p:nvSpPr>
          <p:spPr>
            <a:xfrm>
              <a:off x="0" y="-38100"/>
              <a:ext cx="4816593" cy="343899"/>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2619223" y="341759"/>
            <a:ext cx="13049553" cy="1922168"/>
            <a:chOff x="0" y="0"/>
            <a:chExt cx="17399404" cy="2562891"/>
          </a:xfrm>
        </p:grpSpPr>
        <p:sp>
          <p:nvSpPr>
            <p:cNvPr id="6" name="TextBox 6"/>
            <p:cNvSpPr txBox="1"/>
            <p:nvPr/>
          </p:nvSpPr>
          <p:spPr>
            <a:xfrm>
              <a:off x="0" y="-66675"/>
              <a:ext cx="17399404" cy="1379008"/>
            </a:xfrm>
            <a:prstGeom prst="rect">
              <a:avLst/>
            </a:prstGeom>
          </p:spPr>
          <p:txBody>
            <a:bodyPr lIns="0" tIns="0" rIns="0" bIns="0" rtlCol="0" anchor="t">
              <a:spAutoFit/>
            </a:bodyPr>
            <a:lstStyle/>
            <a:p>
              <a:pPr algn="ctr">
                <a:lnSpc>
                  <a:spcPts val="8450"/>
                </a:lnSpc>
              </a:pPr>
              <a:r>
                <a:rPr lang="en-US" sz="6500" b="1">
                  <a:solidFill>
                    <a:srgbClr val="164D7B"/>
                  </a:solidFill>
                  <a:latin typeface="Klein Bold"/>
                  <a:ea typeface="Klein Bold"/>
                  <a:cs typeface="Klein Bold"/>
                  <a:sym typeface="Klein Bold"/>
                </a:rPr>
                <a:t>Applying the Five Algorithms</a:t>
              </a:r>
            </a:p>
          </p:txBody>
        </p:sp>
        <p:sp>
          <p:nvSpPr>
            <p:cNvPr id="7" name="TextBox 7"/>
            <p:cNvSpPr txBox="1"/>
            <p:nvPr/>
          </p:nvSpPr>
          <p:spPr>
            <a:xfrm>
              <a:off x="845432" y="1543926"/>
              <a:ext cx="15708540" cy="1018965"/>
            </a:xfrm>
            <a:prstGeom prst="rect">
              <a:avLst/>
            </a:prstGeom>
          </p:spPr>
          <p:txBody>
            <a:bodyPr lIns="0" tIns="0" rIns="0" bIns="0" rtlCol="0" anchor="t">
              <a:spAutoFit/>
            </a:bodyPr>
            <a:lstStyle/>
            <a:p>
              <a:pPr algn="ctr">
                <a:lnSpc>
                  <a:spcPts val="6439"/>
                </a:lnSpc>
              </a:pPr>
              <a:r>
                <a:rPr lang="en-US" sz="4599">
                  <a:solidFill>
                    <a:srgbClr val="164D7B"/>
                  </a:solidFill>
                  <a:latin typeface="Helios"/>
                  <a:ea typeface="Helios"/>
                  <a:cs typeface="Helios"/>
                  <a:sym typeface="Helios"/>
                </a:rPr>
                <a:t>Neural Networks</a:t>
              </a:r>
            </a:p>
          </p:txBody>
        </p:sp>
      </p:grpSp>
      <p:graphicFrame>
        <p:nvGraphicFramePr>
          <p:cNvPr id="8" name="Table 8"/>
          <p:cNvGraphicFramePr>
            <a:graphicFrameLocks noGrp="1"/>
          </p:cNvGraphicFramePr>
          <p:nvPr/>
        </p:nvGraphicFramePr>
        <p:xfrm>
          <a:off x="1635745" y="3204406"/>
          <a:ext cx="15623552" cy="5094872"/>
        </p:xfrm>
        <a:graphic>
          <a:graphicData uri="http://schemas.openxmlformats.org/drawingml/2006/table">
            <a:tbl>
              <a:tblPr/>
              <a:tblGrid>
                <a:gridCol w="1952944">
                  <a:extLst>
                    <a:ext uri="{9D8B030D-6E8A-4147-A177-3AD203B41FA5}">
                      <a16:colId xmlns:a16="http://schemas.microsoft.com/office/drawing/2014/main" val="20000"/>
                    </a:ext>
                  </a:extLst>
                </a:gridCol>
                <a:gridCol w="1952944">
                  <a:extLst>
                    <a:ext uri="{9D8B030D-6E8A-4147-A177-3AD203B41FA5}">
                      <a16:colId xmlns:a16="http://schemas.microsoft.com/office/drawing/2014/main" val="20001"/>
                    </a:ext>
                  </a:extLst>
                </a:gridCol>
                <a:gridCol w="1952944">
                  <a:extLst>
                    <a:ext uri="{9D8B030D-6E8A-4147-A177-3AD203B41FA5}">
                      <a16:colId xmlns:a16="http://schemas.microsoft.com/office/drawing/2014/main" val="20002"/>
                    </a:ext>
                  </a:extLst>
                </a:gridCol>
                <a:gridCol w="1952944">
                  <a:extLst>
                    <a:ext uri="{9D8B030D-6E8A-4147-A177-3AD203B41FA5}">
                      <a16:colId xmlns:a16="http://schemas.microsoft.com/office/drawing/2014/main" val="20003"/>
                    </a:ext>
                  </a:extLst>
                </a:gridCol>
                <a:gridCol w="1952944">
                  <a:extLst>
                    <a:ext uri="{9D8B030D-6E8A-4147-A177-3AD203B41FA5}">
                      <a16:colId xmlns:a16="http://schemas.microsoft.com/office/drawing/2014/main" val="20004"/>
                    </a:ext>
                  </a:extLst>
                </a:gridCol>
                <a:gridCol w="1952944">
                  <a:extLst>
                    <a:ext uri="{9D8B030D-6E8A-4147-A177-3AD203B41FA5}">
                      <a16:colId xmlns:a16="http://schemas.microsoft.com/office/drawing/2014/main" val="20005"/>
                    </a:ext>
                  </a:extLst>
                </a:gridCol>
                <a:gridCol w="1952944">
                  <a:extLst>
                    <a:ext uri="{9D8B030D-6E8A-4147-A177-3AD203B41FA5}">
                      <a16:colId xmlns:a16="http://schemas.microsoft.com/office/drawing/2014/main" val="20006"/>
                    </a:ext>
                  </a:extLst>
                </a:gridCol>
                <a:gridCol w="1952944">
                  <a:extLst>
                    <a:ext uri="{9D8B030D-6E8A-4147-A177-3AD203B41FA5}">
                      <a16:colId xmlns:a16="http://schemas.microsoft.com/office/drawing/2014/main" val="20007"/>
                    </a:ext>
                  </a:extLst>
                </a:gridCol>
              </a:tblGrid>
              <a:tr h="1984180">
                <a:tc>
                  <a:txBody>
                    <a:bodyPr/>
                    <a:lstStyle/>
                    <a:p>
                      <a:pPr algn="ctr">
                        <a:lnSpc>
                          <a:spcPts val="3079"/>
                        </a:lnSpc>
                        <a:defRPr/>
                      </a:pPr>
                      <a:r>
                        <a:rPr lang="en-US" sz="2199" b="1" i="1">
                          <a:solidFill>
                            <a:srgbClr val="164D7B"/>
                          </a:solidFill>
                          <a:latin typeface="Helios Bold Italics"/>
                          <a:ea typeface="Helios Bold Italics"/>
                          <a:cs typeface="Helios Bold Italics"/>
                          <a:sym typeface="Helios Bold Italics"/>
                        </a:rPr>
                        <a:t>features</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4F4F4"/>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Accuracy</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Precision</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Recall</a:t>
                      </a:r>
                      <a:endParaRPr lang="en-US" sz="1100"/>
                    </a:p>
                  </a:txBody>
                  <a:tcPr marL="190500" marR="190500" marT="190500" marB="190500" anchor="ctr">
                    <a:lnL w="9525"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F-Measure</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MCC</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ROC Area</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PRC Area</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extLst>
                  <a:ext uri="{0D108BD9-81ED-4DB2-BD59-A6C34878D82A}">
                    <a16:rowId xmlns:a16="http://schemas.microsoft.com/office/drawing/2014/main" val="10000"/>
                  </a:ext>
                </a:extLst>
              </a:tr>
              <a:tr h="1425023">
                <a:tc>
                  <a:txBody>
                    <a:bodyPr/>
                    <a:lstStyle/>
                    <a:p>
                      <a:pPr algn="ctr">
                        <a:lnSpc>
                          <a:spcPts val="3079"/>
                        </a:lnSpc>
                        <a:defRPr/>
                      </a:pPr>
                      <a:r>
                        <a:rPr lang="en-US" sz="2199" b="1">
                          <a:solidFill>
                            <a:srgbClr val="164D7B"/>
                          </a:solidFill>
                          <a:latin typeface="Helios Bold"/>
                          <a:ea typeface="Helios Bold"/>
                          <a:cs typeface="Helios Bold"/>
                          <a:sym typeface="Helios Bold"/>
                        </a:rPr>
                        <a:t>All faetures</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499"/>
                        </a:lnSpc>
                        <a:defRPr/>
                      </a:pPr>
                      <a:r>
                        <a:rPr lang="en-US" sz="2499">
                          <a:solidFill>
                            <a:srgbClr val="2D1A0E"/>
                          </a:solidFill>
                          <a:latin typeface="Helios"/>
                          <a:ea typeface="Helios"/>
                          <a:cs typeface="Helios"/>
                          <a:sym typeface="Helios"/>
                        </a:rPr>
                        <a:t>96%</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2D1A0E"/>
                          </a:solidFill>
                          <a:latin typeface="Helios"/>
                          <a:ea typeface="Helios"/>
                          <a:cs typeface="Helios"/>
                          <a:sym typeface="Helios"/>
                        </a:rPr>
                        <a:t>0.967</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2D1A0E"/>
                          </a:solidFill>
                          <a:latin typeface="Helios"/>
                          <a:ea typeface="Helios"/>
                          <a:cs typeface="Helios"/>
                          <a:sym typeface="Helios"/>
                        </a:rPr>
                        <a:t>0.963</a:t>
                      </a:r>
                      <a:endParaRPr lang="en-US" sz="1100"/>
                    </a:p>
                  </a:txBody>
                  <a:tcPr marL="190500" marR="190500" marT="190500" marB="190500" anchor="ctr">
                    <a:lnL w="9525"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2D1A0E"/>
                          </a:solidFill>
                          <a:latin typeface="Helios"/>
                          <a:ea typeface="Helios"/>
                          <a:cs typeface="Helios"/>
                          <a:sym typeface="Helios"/>
                        </a:rPr>
                        <a:t>0.964</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2D1A0E"/>
                          </a:solidFill>
                          <a:latin typeface="Helios"/>
                          <a:ea typeface="Helios"/>
                          <a:cs typeface="Helios"/>
                          <a:sym typeface="Helios"/>
                        </a:rPr>
                        <a:t>0.846</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2D1A0E"/>
                          </a:solidFill>
                          <a:latin typeface="Helios"/>
                          <a:ea typeface="Helios"/>
                          <a:cs typeface="Helios"/>
                          <a:sym typeface="Helios"/>
                        </a:rPr>
                        <a:t>0.992</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2D1A0E"/>
                          </a:solidFill>
                          <a:latin typeface="Helios"/>
                          <a:ea typeface="Helios"/>
                          <a:cs typeface="Helios"/>
                          <a:sym typeface="Helios"/>
                        </a:rPr>
                        <a:t>0.990</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1"/>
                  </a:ext>
                </a:extLst>
              </a:tr>
              <a:tr h="1685669">
                <a:tc>
                  <a:txBody>
                    <a:bodyPr/>
                    <a:lstStyle/>
                    <a:p>
                      <a:pPr algn="ctr">
                        <a:lnSpc>
                          <a:spcPts val="3079"/>
                        </a:lnSpc>
                        <a:defRPr/>
                      </a:pPr>
                      <a:r>
                        <a:rPr lang="en-US" sz="2199" b="1">
                          <a:solidFill>
                            <a:srgbClr val="164D7B"/>
                          </a:solidFill>
                          <a:latin typeface="Helios Bold"/>
                          <a:ea typeface="Helios Bold"/>
                          <a:cs typeface="Helios Bold"/>
                          <a:sym typeface="Helios Bold"/>
                        </a:rPr>
                        <a:t>Wrapper method</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499"/>
                        </a:lnSpc>
                        <a:defRPr/>
                      </a:pPr>
                      <a:r>
                        <a:rPr lang="en-US" sz="2499">
                          <a:solidFill>
                            <a:srgbClr val="2D1A0E"/>
                          </a:solidFill>
                          <a:latin typeface="Helios"/>
                          <a:ea typeface="Helios"/>
                          <a:cs typeface="Helios"/>
                          <a:sym typeface="Helios"/>
                        </a:rPr>
                        <a:t>97.67%</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2D1A0E"/>
                          </a:solidFill>
                          <a:latin typeface="Helios"/>
                          <a:ea typeface="Helios"/>
                          <a:cs typeface="Helios"/>
                          <a:sym typeface="Helios"/>
                        </a:rPr>
                        <a:t>0.979</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2D1A0E"/>
                          </a:solidFill>
                          <a:latin typeface="Helios"/>
                          <a:ea typeface="Helios"/>
                          <a:cs typeface="Helios"/>
                          <a:sym typeface="Helios"/>
                        </a:rPr>
                        <a:t>0.977</a:t>
                      </a:r>
                      <a:endParaRPr lang="en-US" sz="1100"/>
                    </a:p>
                  </a:txBody>
                  <a:tcPr marL="190500" marR="190500" marT="190500" marB="190500" anchor="ctr">
                    <a:lnL w="9525"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2D1A0E"/>
                          </a:solidFill>
                          <a:latin typeface="Helios"/>
                          <a:ea typeface="Helios"/>
                          <a:cs typeface="Helios"/>
                          <a:sym typeface="Helios"/>
                        </a:rPr>
                        <a:t>0.977</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2D1A0E"/>
                          </a:solidFill>
                          <a:latin typeface="Helios"/>
                          <a:ea typeface="Helios"/>
                          <a:cs typeface="Helios"/>
                          <a:sym typeface="Helios"/>
                        </a:rPr>
                        <a:t>0.920</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2D1A0E"/>
                          </a:solidFill>
                          <a:latin typeface="Helios"/>
                          <a:ea typeface="Helios"/>
                          <a:cs typeface="Helios"/>
                          <a:sym typeface="Helios"/>
                        </a:rPr>
                        <a:t>0.994</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2D1A0E"/>
                          </a:solidFill>
                          <a:latin typeface="Helios"/>
                          <a:ea typeface="Helios"/>
                          <a:cs typeface="Helios"/>
                          <a:sym typeface="Helios"/>
                        </a:rPr>
                        <a:t>0.990</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125919"/>
            <a:ext cx="18288000" cy="1161081"/>
            <a:chOff x="0" y="0"/>
            <a:chExt cx="4816593" cy="305799"/>
          </a:xfrm>
        </p:grpSpPr>
        <p:sp>
          <p:nvSpPr>
            <p:cNvPr id="3" name="Freeform 3"/>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txBody>
            <a:bodyPr/>
            <a:lstStyle/>
            <a:p>
              <a:endParaRPr lang="en-SA"/>
            </a:p>
          </p:txBody>
        </p:sp>
        <p:sp>
          <p:nvSpPr>
            <p:cNvPr id="4" name="TextBox 4"/>
            <p:cNvSpPr txBox="1"/>
            <p:nvPr/>
          </p:nvSpPr>
          <p:spPr>
            <a:xfrm>
              <a:off x="0" y="-38100"/>
              <a:ext cx="4816593" cy="343899"/>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2619223" y="341759"/>
            <a:ext cx="13049553" cy="1922168"/>
            <a:chOff x="0" y="0"/>
            <a:chExt cx="17399404" cy="2562891"/>
          </a:xfrm>
        </p:grpSpPr>
        <p:sp>
          <p:nvSpPr>
            <p:cNvPr id="6" name="TextBox 6"/>
            <p:cNvSpPr txBox="1"/>
            <p:nvPr/>
          </p:nvSpPr>
          <p:spPr>
            <a:xfrm>
              <a:off x="0" y="-66675"/>
              <a:ext cx="17399404" cy="1379008"/>
            </a:xfrm>
            <a:prstGeom prst="rect">
              <a:avLst/>
            </a:prstGeom>
          </p:spPr>
          <p:txBody>
            <a:bodyPr lIns="0" tIns="0" rIns="0" bIns="0" rtlCol="0" anchor="t">
              <a:spAutoFit/>
            </a:bodyPr>
            <a:lstStyle/>
            <a:p>
              <a:pPr algn="ctr">
                <a:lnSpc>
                  <a:spcPts val="8450"/>
                </a:lnSpc>
              </a:pPr>
              <a:r>
                <a:rPr lang="en-US" sz="6500" b="1">
                  <a:solidFill>
                    <a:srgbClr val="164D7B"/>
                  </a:solidFill>
                  <a:latin typeface="Klein Bold"/>
                  <a:ea typeface="Klein Bold"/>
                  <a:cs typeface="Klein Bold"/>
                  <a:sym typeface="Klein Bold"/>
                </a:rPr>
                <a:t>Applying the Five Algorithms</a:t>
              </a:r>
            </a:p>
          </p:txBody>
        </p:sp>
        <p:sp>
          <p:nvSpPr>
            <p:cNvPr id="7" name="TextBox 7"/>
            <p:cNvSpPr txBox="1"/>
            <p:nvPr/>
          </p:nvSpPr>
          <p:spPr>
            <a:xfrm>
              <a:off x="845432" y="1543926"/>
              <a:ext cx="15708540" cy="1018965"/>
            </a:xfrm>
            <a:prstGeom prst="rect">
              <a:avLst/>
            </a:prstGeom>
          </p:spPr>
          <p:txBody>
            <a:bodyPr lIns="0" tIns="0" rIns="0" bIns="0" rtlCol="0" anchor="t">
              <a:spAutoFit/>
            </a:bodyPr>
            <a:lstStyle/>
            <a:p>
              <a:pPr algn="ctr">
                <a:lnSpc>
                  <a:spcPts val="6439"/>
                </a:lnSpc>
              </a:pPr>
              <a:r>
                <a:rPr lang="en-US" sz="4599">
                  <a:solidFill>
                    <a:srgbClr val="164D7B"/>
                  </a:solidFill>
                  <a:latin typeface="Helios"/>
                  <a:ea typeface="Helios"/>
                  <a:cs typeface="Helios"/>
                  <a:sym typeface="Helios"/>
                </a:rPr>
                <a:t>Random Forest </a:t>
              </a:r>
            </a:p>
          </p:txBody>
        </p:sp>
      </p:grpSp>
      <p:graphicFrame>
        <p:nvGraphicFramePr>
          <p:cNvPr id="8" name="Table 8"/>
          <p:cNvGraphicFramePr>
            <a:graphicFrameLocks noGrp="1"/>
          </p:cNvGraphicFramePr>
          <p:nvPr/>
        </p:nvGraphicFramePr>
        <p:xfrm>
          <a:off x="1635745" y="2975901"/>
          <a:ext cx="15623552" cy="5438045"/>
        </p:xfrm>
        <a:graphic>
          <a:graphicData uri="http://schemas.openxmlformats.org/drawingml/2006/table">
            <a:tbl>
              <a:tblPr/>
              <a:tblGrid>
                <a:gridCol w="1952944">
                  <a:extLst>
                    <a:ext uri="{9D8B030D-6E8A-4147-A177-3AD203B41FA5}">
                      <a16:colId xmlns:a16="http://schemas.microsoft.com/office/drawing/2014/main" val="20000"/>
                    </a:ext>
                  </a:extLst>
                </a:gridCol>
                <a:gridCol w="1952944">
                  <a:extLst>
                    <a:ext uri="{9D8B030D-6E8A-4147-A177-3AD203B41FA5}">
                      <a16:colId xmlns:a16="http://schemas.microsoft.com/office/drawing/2014/main" val="20001"/>
                    </a:ext>
                  </a:extLst>
                </a:gridCol>
                <a:gridCol w="1952944">
                  <a:extLst>
                    <a:ext uri="{9D8B030D-6E8A-4147-A177-3AD203B41FA5}">
                      <a16:colId xmlns:a16="http://schemas.microsoft.com/office/drawing/2014/main" val="20002"/>
                    </a:ext>
                  </a:extLst>
                </a:gridCol>
                <a:gridCol w="1952944">
                  <a:extLst>
                    <a:ext uri="{9D8B030D-6E8A-4147-A177-3AD203B41FA5}">
                      <a16:colId xmlns:a16="http://schemas.microsoft.com/office/drawing/2014/main" val="20003"/>
                    </a:ext>
                  </a:extLst>
                </a:gridCol>
                <a:gridCol w="1952944">
                  <a:extLst>
                    <a:ext uri="{9D8B030D-6E8A-4147-A177-3AD203B41FA5}">
                      <a16:colId xmlns:a16="http://schemas.microsoft.com/office/drawing/2014/main" val="20004"/>
                    </a:ext>
                  </a:extLst>
                </a:gridCol>
                <a:gridCol w="1952944">
                  <a:extLst>
                    <a:ext uri="{9D8B030D-6E8A-4147-A177-3AD203B41FA5}">
                      <a16:colId xmlns:a16="http://schemas.microsoft.com/office/drawing/2014/main" val="20005"/>
                    </a:ext>
                  </a:extLst>
                </a:gridCol>
                <a:gridCol w="1952944">
                  <a:extLst>
                    <a:ext uri="{9D8B030D-6E8A-4147-A177-3AD203B41FA5}">
                      <a16:colId xmlns:a16="http://schemas.microsoft.com/office/drawing/2014/main" val="20006"/>
                    </a:ext>
                  </a:extLst>
                </a:gridCol>
                <a:gridCol w="1952944">
                  <a:extLst>
                    <a:ext uri="{9D8B030D-6E8A-4147-A177-3AD203B41FA5}">
                      <a16:colId xmlns:a16="http://schemas.microsoft.com/office/drawing/2014/main" val="20007"/>
                    </a:ext>
                  </a:extLst>
                </a:gridCol>
              </a:tblGrid>
              <a:tr h="1983945">
                <a:tc>
                  <a:txBody>
                    <a:bodyPr/>
                    <a:lstStyle/>
                    <a:p>
                      <a:pPr algn="ctr">
                        <a:lnSpc>
                          <a:spcPts val="3079"/>
                        </a:lnSpc>
                        <a:defRPr/>
                      </a:pPr>
                      <a:r>
                        <a:rPr lang="en-US" sz="2199" b="1" i="1">
                          <a:solidFill>
                            <a:srgbClr val="164D7B"/>
                          </a:solidFill>
                          <a:latin typeface="Helios Bold Italics"/>
                          <a:ea typeface="Helios Bold Italics"/>
                          <a:cs typeface="Helios Bold Italics"/>
                          <a:sym typeface="Helios Bold Italics"/>
                        </a:rPr>
                        <a:t>features</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4F4F4"/>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Accuracy</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Precision</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Recall</a:t>
                      </a:r>
                      <a:endParaRPr lang="en-US" sz="1100"/>
                    </a:p>
                  </a:txBody>
                  <a:tcPr marL="190500" marR="190500" marT="190500" marB="190500" anchor="ctr">
                    <a:lnL w="9525"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F-Measure</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MCC</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ROC Area</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PRC Area</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extLst>
                  <a:ext uri="{0D108BD9-81ED-4DB2-BD59-A6C34878D82A}">
                    <a16:rowId xmlns:a16="http://schemas.microsoft.com/office/drawing/2014/main" val="10000"/>
                  </a:ext>
                </a:extLst>
              </a:tr>
              <a:tr h="1727050">
                <a:tc>
                  <a:txBody>
                    <a:bodyPr/>
                    <a:lstStyle/>
                    <a:p>
                      <a:pPr algn="ctr">
                        <a:lnSpc>
                          <a:spcPts val="3079"/>
                        </a:lnSpc>
                        <a:defRPr/>
                      </a:pPr>
                      <a:r>
                        <a:rPr lang="en-US" sz="2199" b="1">
                          <a:solidFill>
                            <a:srgbClr val="164D7B"/>
                          </a:solidFill>
                          <a:latin typeface="Helios Bold"/>
                          <a:ea typeface="Helios Bold"/>
                          <a:cs typeface="Helios Bold"/>
                          <a:sym typeface="Helios Bold"/>
                        </a:rPr>
                        <a:t>All faetures</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499"/>
                        </a:lnSpc>
                        <a:defRPr/>
                      </a:pPr>
                      <a:endParaRPr lang="en-US" sz="1100"/>
                    </a:p>
                    <a:p>
                      <a:pPr algn="ctr">
                        <a:lnSpc>
                          <a:spcPts val="3499"/>
                        </a:lnSpc>
                      </a:pPr>
                      <a:r>
                        <a:rPr lang="en-US" sz="2499">
                          <a:solidFill>
                            <a:srgbClr val="000000"/>
                          </a:solidFill>
                          <a:latin typeface="Helios"/>
                          <a:ea typeface="Helios"/>
                          <a:cs typeface="Helios"/>
                          <a:sym typeface="Helios"/>
                        </a:rPr>
                        <a:t>  98%</a:t>
                      </a:r>
                    </a:p>
                    <a:p>
                      <a:pPr algn="ctr">
                        <a:lnSpc>
                          <a:spcPts val="3499"/>
                        </a:lnSpc>
                      </a:pPr>
                      <a:r>
                        <a:rPr lang="en-US" sz="2499">
                          <a:solidFill>
                            <a:srgbClr val="000000"/>
                          </a:solidFill>
                          <a:latin typeface="Helios"/>
                          <a:ea typeface="Helios"/>
                          <a:cs typeface="Helios"/>
                          <a:sym typeface="Helios"/>
                        </a:rPr>
                        <a:t>  </a:t>
                      </a:r>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endParaRPr lang="en-US" sz="1100"/>
                    </a:p>
                    <a:p>
                      <a:pPr algn="ctr">
                        <a:lnSpc>
                          <a:spcPts val="3499"/>
                        </a:lnSpc>
                      </a:pPr>
                      <a:r>
                        <a:rPr lang="en-US" sz="2499">
                          <a:solidFill>
                            <a:srgbClr val="000000"/>
                          </a:solidFill>
                          <a:latin typeface="Helios"/>
                          <a:ea typeface="Helios"/>
                          <a:cs typeface="Helios"/>
                          <a:sym typeface="Helios"/>
                        </a:rPr>
                        <a:t>  0.980</a:t>
                      </a:r>
                    </a:p>
                    <a:p>
                      <a:pPr algn="ctr">
                        <a:lnSpc>
                          <a:spcPts val="3499"/>
                        </a:lnSpc>
                      </a:pPr>
                      <a:r>
                        <a:rPr lang="en-US" sz="2499">
                          <a:solidFill>
                            <a:srgbClr val="000000"/>
                          </a:solidFill>
                          <a:latin typeface="Helios"/>
                          <a:ea typeface="Helios"/>
                          <a:cs typeface="Helios"/>
                          <a:sym typeface="Helios"/>
                        </a:rPr>
                        <a:t>  </a:t>
                      </a:r>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endParaRPr lang="en-US" sz="1100"/>
                    </a:p>
                    <a:p>
                      <a:pPr algn="ctr">
                        <a:lnSpc>
                          <a:spcPts val="3499"/>
                        </a:lnSpc>
                      </a:pPr>
                      <a:r>
                        <a:rPr lang="en-US" sz="2499">
                          <a:solidFill>
                            <a:srgbClr val="000000"/>
                          </a:solidFill>
                          <a:latin typeface="Helios"/>
                          <a:ea typeface="Helios"/>
                          <a:cs typeface="Helios"/>
                          <a:sym typeface="Helios"/>
                        </a:rPr>
                        <a:t>  0.980</a:t>
                      </a:r>
                    </a:p>
                    <a:p>
                      <a:pPr algn="ctr">
                        <a:lnSpc>
                          <a:spcPts val="3499"/>
                        </a:lnSpc>
                      </a:pPr>
                      <a:r>
                        <a:rPr lang="en-US" sz="2499">
                          <a:solidFill>
                            <a:srgbClr val="000000"/>
                          </a:solidFill>
                          <a:latin typeface="Helios"/>
                          <a:ea typeface="Helios"/>
                          <a:cs typeface="Helios"/>
                          <a:sym typeface="Helios"/>
                        </a:rPr>
                        <a:t>  </a:t>
                      </a:r>
                    </a:p>
                  </a:txBody>
                  <a:tcPr marL="190500" marR="190500" marT="190500" marB="190500" anchor="ctr">
                    <a:lnL w="9525"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endParaRPr lang="en-US" sz="1100"/>
                    </a:p>
                    <a:p>
                      <a:pPr algn="ctr">
                        <a:lnSpc>
                          <a:spcPts val="3499"/>
                        </a:lnSpc>
                      </a:pPr>
                      <a:r>
                        <a:rPr lang="en-US" sz="2499">
                          <a:solidFill>
                            <a:srgbClr val="000000"/>
                          </a:solidFill>
                          <a:latin typeface="Helios"/>
                          <a:ea typeface="Helios"/>
                          <a:cs typeface="Helios"/>
                          <a:sym typeface="Helios"/>
                        </a:rPr>
                        <a:t>  0.980</a:t>
                      </a:r>
                    </a:p>
                    <a:p>
                      <a:pPr algn="ctr">
                        <a:lnSpc>
                          <a:spcPts val="3499"/>
                        </a:lnSpc>
                      </a:pPr>
                      <a:r>
                        <a:rPr lang="en-US" sz="2499">
                          <a:solidFill>
                            <a:srgbClr val="000000"/>
                          </a:solidFill>
                          <a:latin typeface="Helios"/>
                          <a:ea typeface="Helios"/>
                          <a:cs typeface="Helios"/>
                          <a:sym typeface="Helios"/>
                        </a:rPr>
                        <a:t>  </a:t>
                      </a:r>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endParaRPr lang="en-US" sz="1100"/>
                    </a:p>
                    <a:p>
                      <a:pPr algn="ctr">
                        <a:lnSpc>
                          <a:spcPts val="3499"/>
                        </a:lnSpc>
                      </a:pPr>
                      <a:r>
                        <a:rPr lang="en-US" sz="2499">
                          <a:solidFill>
                            <a:srgbClr val="000000"/>
                          </a:solidFill>
                          <a:latin typeface="Helios"/>
                          <a:ea typeface="Helios"/>
                          <a:cs typeface="Helios"/>
                          <a:sym typeface="Helios"/>
                        </a:rPr>
                        <a:t>  0.929</a:t>
                      </a:r>
                    </a:p>
                    <a:p>
                      <a:pPr algn="ctr">
                        <a:lnSpc>
                          <a:spcPts val="3499"/>
                        </a:lnSpc>
                      </a:pPr>
                      <a:r>
                        <a:rPr lang="en-US" sz="2499">
                          <a:solidFill>
                            <a:srgbClr val="000000"/>
                          </a:solidFill>
                          <a:latin typeface="Helios"/>
                          <a:ea typeface="Helios"/>
                          <a:cs typeface="Helios"/>
                          <a:sym typeface="Helios"/>
                        </a:rPr>
                        <a:t>  </a:t>
                      </a:r>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endParaRPr lang="en-US" sz="1100"/>
                    </a:p>
                    <a:p>
                      <a:pPr algn="ctr">
                        <a:lnSpc>
                          <a:spcPts val="3499"/>
                        </a:lnSpc>
                      </a:pPr>
                      <a:r>
                        <a:rPr lang="en-US" sz="2499">
                          <a:solidFill>
                            <a:srgbClr val="000000"/>
                          </a:solidFill>
                          <a:latin typeface="Helios"/>
                          <a:ea typeface="Helios"/>
                          <a:cs typeface="Helios"/>
                          <a:sym typeface="Helios"/>
                        </a:rPr>
                        <a:t>  0.987</a:t>
                      </a:r>
                    </a:p>
                    <a:p>
                      <a:pPr algn="ctr">
                        <a:lnSpc>
                          <a:spcPts val="3499"/>
                        </a:lnSpc>
                      </a:pPr>
                      <a:r>
                        <a:rPr lang="en-US" sz="2499">
                          <a:solidFill>
                            <a:srgbClr val="000000"/>
                          </a:solidFill>
                          <a:latin typeface="Helios"/>
                          <a:ea typeface="Helios"/>
                          <a:cs typeface="Helios"/>
                          <a:sym typeface="Helios"/>
                        </a:rPr>
                        <a:t>  </a:t>
                      </a:r>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endParaRPr lang="en-US" sz="1100"/>
                    </a:p>
                    <a:p>
                      <a:pPr algn="ctr">
                        <a:lnSpc>
                          <a:spcPts val="3499"/>
                        </a:lnSpc>
                      </a:pPr>
                      <a:r>
                        <a:rPr lang="en-US" sz="2499">
                          <a:solidFill>
                            <a:srgbClr val="000000"/>
                          </a:solidFill>
                          <a:latin typeface="Helios"/>
                          <a:ea typeface="Helios"/>
                          <a:cs typeface="Helios"/>
                          <a:sym typeface="Helios"/>
                        </a:rPr>
                        <a:t>  0.991</a:t>
                      </a:r>
                    </a:p>
                    <a:p>
                      <a:pPr algn="ctr">
                        <a:lnSpc>
                          <a:spcPts val="3499"/>
                        </a:lnSpc>
                      </a:pPr>
                      <a:r>
                        <a:rPr lang="en-US" sz="2499">
                          <a:solidFill>
                            <a:srgbClr val="000000"/>
                          </a:solidFill>
                          <a:latin typeface="Helios"/>
                          <a:ea typeface="Helios"/>
                          <a:cs typeface="Helios"/>
                          <a:sym typeface="Helios"/>
                        </a:rPr>
                        <a:t>  </a:t>
                      </a:r>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1"/>
                  </a:ext>
                </a:extLst>
              </a:tr>
              <a:tr h="1727050">
                <a:tc>
                  <a:txBody>
                    <a:bodyPr/>
                    <a:lstStyle/>
                    <a:p>
                      <a:pPr algn="ctr">
                        <a:lnSpc>
                          <a:spcPts val="3079"/>
                        </a:lnSpc>
                        <a:defRPr/>
                      </a:pPr>
                      <a:r>
                        <a:rPr lang="en-US" sz="2199" b="1">
                          <a:solidFill>
                            <a:srgbClr val="164D7B"/>
                          </a:solidFill>
                          <a:latin typeface="Helios Bold"/>
                          <a:ea typeface="Helios Bold"/>
                          <a:cs typeface="Helios Bold"/>
                          <a:sym typeface="Helios Bold"/>
                        </a:rPr>
                        <a:t>Wrapper method</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499"/>
                        </a:lnSpc>
                        <a:defRPr/>
                      </a:pPr>
                      <a:endParaRPr lang="en-US" sz="1100"/>
                    </a:p>
                    <a:p>
                      <a:pPr algn="ctr">
                        <a:lnSpc>
                          <a:spcPts val="3499"/>
                        </a:lnSpc>
                      </a:pPr>
                      <a:r>
                        <a:rPr lang="en-US" sz="2499">
                          <a:solidFill>
                            <a:srgbClr val="000000"/>
                          </a:solidFill>
                          <a:latin typeface="Helios"/>
                          <a:ea typeface="Helios"/>
                          <a:cs typeface="Helios"/>
                          <a:sym typeface="Helios"/>
                        </a:rPr>
                        <a:t>  97.67%</a:t>
                      </a:r>
                    </a:p>
                    <a:p>
                      <a:pPr algn="ctr">
                        <a:lnSpc>
                          <a:spcPts val="3499"/>
                        </a:lnSpc>
                      </a:pPr>
                      <a:r>
                        <a:rPr lang="en-US" sz="2499">
                          <a:solidFill>
                            <a:srgbClr val="000000"/>
                          </a:solidFill>
                          <a:latin typeface="Helios"/>
                          <a:ea typeface="Helios"/>
                          <a:cs typeface="Helios"/>
                          <a:sym typeface="Helios"/>
                        </a:rPr>
                        <a:t>  </a:t>
                      </a:r>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endParaRPr lang="en-US" sz="1100"/>
                    </a:p>
                    <a:p>
                      <a:pPr algn="ctr">
                        <a:lnSpc>
                          <a:spcPts val="3499"/>
                        </a:lnSpc>
                      </a:pPr>
                      <a:r>
                        <a:rPr lang="en-US" sz="2499">
                          <a:solidFill>
                            <a:srgbClr val="000000"/>
                          </a:solidFill>
                          <a:latin typeface="Helios"/>
                          <a:ea typeface="Helios"/>
                          <a:cs typeface="Helios"/>
                          <a:sym typeface="Helios"/>
                        </a:rPr>
                        <a:t>  0.977</a:t>
                      </a:r>
                    </a:p>
                    <a:p>
                      <a:pPr algn="ctr">
                        <a:lnSpc>
                          <a:spcPts val="3499"/>
                        </a:lnSpc>
                      </a:pPr>
                      <a:r>
                        <a:rPr lang="en-US" sz="2499">
                          <a:solidFill>
                            <a:srgbClr val="000000"/>
                          </a:solidFill>
                          <a:latin typeface="Helios"/>
                          <a:ea typeface="Helios"/>
                          <a:cs typeface="Helios"/>
                          <a:sym typeface="Helios"/>
                        </a:rPr>
                        <a:t>  </a:t>
                      </a:r>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endParaRPr lang="en-US" sz="1100"/>
                    </a:p>
                    <a:p>
                      <a:pPr algn="ctr">
                        <a:lnSpc>
                          <a:spcPts val="3499"/>
                        </a:lnSpc>
                      </a:pPr>
                      <a:r>
                        <a:rPr lang="en-US" sz="2499">
                          <a:solidFill>
                            <a:srgbClr val="000000"/>
                          </a:solidFill>
                          <a:latin typeface="Helios"/>
                          <a:ea typeface="Helios"/>
                          <a:cs typeface="Helios"/>
                          <a:sym typeface="Helios"/>
                        </a:rPr>
                        <a:t>  0.977</a:t>
                      </a:r>
                    </a:p>
                    <a:p>
                      <a:pPr algn="ctr">
                        <a:lnSpc>
                          <a:spcPts val="3499"/>
                        </a:lnSpc>
                      </a:pPr>
                      <a:r>
                        <a:rPr lang="en-US" sz="2499">
                          <a:solidFill>
                            <a:srgbClr val="000000"/>
                          </a:solidFill>
                          <a:latin typeface="Helios"/>
                          <a:ea typeface="Helios"/>
                          <a:cs typeface="Helios"/>
                          <a:sym typeface="Helios"/>
                        </a:rPr>
                        <a:t>  </a:t>
                      </a:r>
                    </a:p>
                  </a:txBody>
                  <a:tcPr marL="190500" marR="190500" marT="190500" marB="190500" anchor="ctr">
                    <a:lnL w="9525"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endParaRPr lang="en-US" sz="1100"/>
                    </a:p>
                    <a:p>
                      <a:pPr algn="ctr">
                        <a:lnSpc>
                          <a:spcPts val="3499"/>
                        </a:lnSpc>
                      </a:pPr>
                      <a:r>
                        <a:rPr lang="en-US" sz="2499">
                          <a:solidFill>
                            <a:srgbClr val="000000"/>
                          </a:solidFill>
                          <a:latin typeface="Helios"/>
                          <a:ea typeface="Helios"/>
                          <a:cs typeface="Helios"/>
                          <a:sym typeface="Helios"/>
                        </a:rPr>
                        <a:t>  0.976</a:t>
                      </a:r>
                    </a:p>
                    <a:p>
                      <a:pPr algn="ctr">
                        <a:lnSpc>
                          <a:spcPts val="3499"/>
                        </a:lnSpc>
                      </a:pPr>
                      <a:r>
                        <a:rPr lang="en-US" sz="2499">
                          <a:solidFill>
                            <a:srgbClr val="000000"/>
                          </a:solidFill>
                          <a:latin typeface="Helios"/>
                          <a:ea typeface="Helios"/>
                          <a:cs typeface="Helios"/>
                          <a:sym typeface="Helios"/>
                        </a:rPr>
                        <a:t>  </a:t>
                      </a:r>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0.916</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endParaRPr lang="en-US" sz="1100"/>
                    </a:p>
                    <a:p>
                      <a:pPr algn="ctr">
                        <a:lnSpc>
                          <a:spcPts val="3499"/>
                        </a:lnSpc>
                      </a:pPr>
                      <a:r>
                        <a:rPr lang="en-US" sz="2499">
                          <a:solidFill>
                            <a:srgbClr val="000000"/>
                          </a:solidFill>
                          <a:latin typeface="Helios"/>
                          <a:ea typeface="Helios"/>
                          <a:cs typeface="Helios"/>
                          <a:sym typeface="Helios"/>
                        </a:rPr>
                        <a:t>  0.999</a:t>
                      </a:r>
                    </a:p>
                    <a:p>
                      <a:pPr algn="ctr">
                        <a:lnSpc>
                          <a:spcPts val="3499"/>
                        </a:lnSpc>
                      </a:pPr>
                      <a:r>
                        <a:rPr lang="en-US" sz="2499">
                          <a:solidFill>
                            <a:srgbClr val="000000"/>
                          </a:solidFill>
                          <a:latin typeface="Helios"/>
                          <a:ea typeface="Helios"/>
                          <a:cs typeface="Helios"/>
                          <a:sym typeface="Helios"/>
                        </a:rPr>
                        <a:t>  </a:t>
                      </a:r>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endParaRPr lang="en-US" sz="1100"/>
                    </a:p>
                    <a:p>
                      <a:pPr algn="ctr">
                        <a:lnSpc>
                          <a:spcPts val="3499"/>
                        </a:lnSpc>
                      </a:pPr>
                      <a:r>
                        <a:rPr lang="en-US" sz="2499">
                          <a:solidFill>
                            <a:srgbClr val="000000"/>
                          </a:solidFill>
                          <a:latin typeface="Helios"/>
                          <a:ea typeface="Helios"/>
                          <a:cs typeface="Helios"/>
                          <a:sym typeface="Helios"/>
                        </a:rPr>
                        <a:t>  0.999</a:t>
                      </a:r>
                    </a:p>
                    <a:p>
                      <a:pPr algn="ctr">
                        <a:lnSpc>
                          <a:spcPts val="3499"/>
                        </a:lnSpc>
                      </a:pPr>
                      <a:r>
                        <a:rPr lang="en-US" sz="2499">
                          <a:solidFill>
                            <a:srgbClr val="000000"/>
                          </a:solidFill>
                          <a:latin typeface="Helios"/>
                          <a:ea typeface="Helios"/>
                          <a:cs typeface="Helios"/>
                          <a:sym typeface="Helios"/>
                        </a:rPr>
                        <a:t>  </a:t>
                      </a:r>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4D7B"/>
        </a:solidFill>
        <a:effectLst/>
      </p:bgPr>
    </p:bg>
    <p:spTree>
      <p:nvGrpSpPr>
        <p:cNvPr id="1" name=""/>
        <p:cNvGrpSpPr/>
        <p:nvPr/>
      </p:nvGrpSpPr>
      <p:grpSpPr>
        <a:xfrm>
          <a:off x="0" y="0"/>
          <a:ext cx="0" cy="0"/>
          <a:chOff x="0" y="0"/>
          <a:chExt cx="0" cy="0"/>
        </a:xfrm>
      </p:grpSpPr>
      <p:grpSp>
        <p:nvGrpSpPr>
          <p:cNvPr id="2" name="Group 2"/>
          <p:cNvGrpSpPr/>
          <p:nvPr/>
        </p:nvGrpSpPr>
        <p:grpSpPr>
          <a:xfrm>
            <a:off x="3082177" y="0"/>
            <a:ext cx="11714858" cy="3773114"/>
            <a:chOff x="0" y="0"/>
            <a:chExt cx="15619810" cy="5030819"/>
          </a:xfrm>
        </p:grpSpPr>
        <p:pic>
          <p:nvPicPr>
            <p:cNvPr id="3" name="Picture 3"/>
            <p:cNvPicPr>
              <a:picLocks noChangeAspect="1"/>
            </p:cNvPicPr>
            <p:nvPr/>
          </p:nvPicPr>
          <p:blipFill>
            <a:blip r:embed="rId2">
              <a:alphaModFix amt="14000"/>
            </a:blip>
            <a:srcRect t="30608" b="30608"/>
            <a:stretch>
              <a:fillRect/>
            </a:stretch>
          </p:blipFill>
          <p:spPr>
            <a:xfrm>
              <a:off x="0" y="0"/>
              <a:ext cx="15619810" cy="5030819"/>
            </a:xfrm>
            <a:prstGeom prst="rect">
              <a:avLst/>
            </a:prstGeom>
          </p:spPr>
        </p:pic>
      </p:grpSp>
      <p:grpSp>
        <p:nvGrpSpPr>
          <p:cNvPr id="4" name="Group 4"/>
          <p:cNvGrpSpPr/>
          <p:nvPr/>
        </p:nvGrpSpPr>
        <p:grpSpPr>
          <a:xfrm>
            <a:off x="0" y="3773114"/>
            <a:ext cx="18288000" cy="6513886"/>
            <a:chOff x="0" y="0"/>
            <a:chExt cx="4816593" cy="1715591"/>
          </a:xfrm>
        </p:grpSpPr>
        <p:sp>
          <p:nvSpPr>
            <p:cNvPr id="5" name="Freeform 5"/>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4F4F4"/>
            </a:solidFill>
          </p:spPr>
          <p:txBody>
            <a:bodyPr/>
            <a:lstStyle/>
            <a:p>
              <a:endParaRPr lang="en-SA"/>
            </a:p>
          </p:txBody>
        </p:sp>
        <p:sp>
          <p:nvSpPr>
            <p:cNvPr id="6" name="TextBox 6"/>
            <p:cNvSpPr txBox="1"/>
            <p:nvPr/>
          </p:nvSpPr>
          <p:spPr>
            <a:xfrm>
              <a:off x="0" y="-66675"/>
              <a:ext cx="4816593" cy="1782266"/>
            </a:xfrm>
            <a:prstGeom prst="rect">
              <a:avLst/>
            </a:prstGeom>
          </p:spPr>
          <p:txBody>
            <a:bodyPr lIns="50800" tIns="50800" rIns="50800" bIns="50800" rtlCol="0" anchor="ctr"/>
            <a:lstStyle/>
            <a:p>
              <a:pPr algn="ctr">
                <a:lnSpc>
                  <a:spcPts val="3639"/>
                </a:lnSpc>
              </a:pPr>
              <a:endParaRPr/>
            </a:p>
          </p:txBody>
        </p:sp>
      </p:grpSp>
      <p:graphicFrame>
        <p:nvGraphicFramePr>
          <p:cNvPr id="7" name="Table 7"/>
          <p:cNvGraphicFramePr>
            <a:graphicFrameLocks noGrp="1"/>
          </p:cNvGraphicFramePr>
          <p:nvPr>
            <p:extLst>
              <p:ext uri="{D42A27DB-BD31-4B8C-83A1-F6EECF244321}">
                <p14:modId xmlns:p14="http://schemas.microsoft.com/office/powerpoint/2010/main" val="167324127"/>
              </p:ext>
            </p:extLst>
          </p:nvPr>
        </p:nvGraphicFramePr>
        <p:xfrm>
          <a:off x="2035380" y="4645343"/>
          <a:ext cx="7108620" cy="4157103"/>
        </p:xfrm>
        <a:graphic>
          <a:graphicData uri="http://schemas.openxmlformats.org/drawingml/2006/table">
            <a:tbl>
              <a:tblPr/>
              <a:tblGrid>
                <a:gridCol w="5618462">
                  <a:extLst>
                    <a:ext uri="{9D8B030D-6E8A-4147-A177-3AD203B41FA5}">
                      <a16:colId xmlns:a16="http://schemas.microsoft.com/office/drawing/2014/main" val="20000"/>
                    </a:ext>
                  </a:extLst>
                </a:gridCol>
                <a:gridCol w="1490158">
                  <a:extLst>
                    <a:ext uri="{9D8B030D-6E8A-4147-A177-3AD203B41FA5}">
                      <a16:colId xmlns:a16="http://schemas.microsoft.com/office/drawing/2014/main" val="20001"/>
                    </a:ext>
                  </a:extLst>
                </a:gridCol>
              </a:tblGrid>
              <a:tr h="827611">
                <a:tc>
                  <a:txBody>
                    <a:bodyPr/>
                    <a:lstStyle/>
                    <a:p>
                      <a:pPr marL="457200" indent="-457200" algn="l">
                        <a:lnSpc>
                          <a:spcPts val="3639"/>
                        </a:lnSpc>
                        <a:buFont typeface="Arial" panose="020B0604020202020204" pitchFamily="34" charset="0"/>
                        <a:buChar char="•"/>
                        <a:defRPr/>
                      </a:pPr>
                      <a:r>
                        <a:rPr lang="en-US" sz="2599" dirty="0">
                          <a:solidFill>
                            <a:srgbClr val="164D7B"/>
                          </a:solidFill>
                          <a:latin typeface="Helios"/>
                          <a:ea typeface="Helios"/>
                          <a:cs typeface="Helios"/>
                          <a:sym typeface="Helios"/>
                        </a:rPr>
                        <a:t>Introduction</a:t>
                      </a: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r">
                        <a:lnSpc>
                          <a:spcPts val="3640"/>
                        </a:lnSpc>
                        <a:defRPr/>
                      </a:pP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0"/>
                  </a:ext>
                </a:extLst>
              </a:tr>
              <a:tr h="832373">
                <a:tc>
                  <a:txBody>
                    <a:bodyPr/>
                    <a:lstStyle/>
                    <a:p>
                      <a:pPr marL="457200" indent="-457200" algn="l">
                        <a:lnSpc>
                          <a:spcPts val="3639"/>
                        </a:lnSpc>
                        <a:buFont typeface="Arial" panose="020B0604020202020204" pitchFamily="34" charset="0"/>
                        <a:buChar char="•"/>
                        <a:defRPr/>
                      </a:pPr>
                      <a:r>
                        <a:rPr lang="en-US" sz="2599" dirty="0">
                          <a:solidFill>
                            <a:srgbClr val="164D7B"/>
                          </a:solidFill>
                          <a:latin typeface="Helios"/>
                          <a:ea typeface="Helios"/>
                          <a:cs typeface="Helios"/>
                          <a:sym typeface="Helios"/>
                        </a:rPr>
                        <a:t>Problem Statement</a:t>
                      </a: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r">
                        <a:lnSpc>
                          <a:spcPts val="3640"/>
                        </a:lnSpc>
                        <a:defRPr/>
                      </a:pP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1"/>
                  </a:ext>
                </a:extLst>
              </a:tr>
              <a:tr h="832373">
                <a:tc>
                  <a:txBody>
                    <a:bodyPr/>
                    <a:lstStyle/>
                    <a:p>
                      <a:pPr marL="457200" indent="-457200" algn="l">
                        <a:lnSpc>
                          <a:spcPts val="3639"/>
                        </a:lnSpc>
                        <a:buFont typeface="Arial" panose="020B0604020202020204" pitchFamily="34" charset="0"/>
                        <a:buChar char="•"/>
                        <a:defRPr/>
                      </a:pPr>
                      <a:r>
                        <a:rPr lang="en-US" sz="2599" dirty="0">
                          <a:solidFill>
                            <a:srgbClr val="164D7B"/>
                          </a:solidFill>
                          <a:latin typeface="Helios"/>
                          <a:ea typeface="Helios"/>
                          <a:cs typeface="Helios"/>
                          <a:sym typeface="Helios"/>
                        </a:rPr>
                        <a:t>Proposed Solution &amp; Objectives</a:t>
                      </a: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r">
                        <a:lnSpc>
                          <a:spcPts val="3640"/>
                        </a:lnSpc>
                        <a:defRPr/>
                      </a:pP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2"/>
                  </a:ext>
                </a:extLst>
              </a:tr>
              <a:tr h="832373">
                <a:tc>
                  <a:txBody>
                    <a:bodyPr/>
                    <a:lstStyle/>
                    <a:p>
                      <a:pPr marL="457200" indent="-457200" algn="l">
                        <a:lnSpc>
                          <a:spcPts val="3639"/>
                        </a:lnSpc>
                        <a:buFont typeface="Arial" panose="020B0604020202020204" pitchFamily="34" charset="0"/>
                        <a:buChar char="•"/>
                        <a:defRPr/>
                      </a:pPr>
                      <a:r>
                        <a:rPr lang="en-US" sz="2599" dirty="0">
                          <a:solidFill>
                            <a:srgbClr val="164D7B"/>
                          </a:solidFill>
                          <a:latin typeface="Helios"/>
                          <a:ea typeface="Helios"/>
                          <a:cs typeface="Helios"/>
                          <a:sym typeface="Helios"/>
                        </a:rPr>
                        <a:t>Methodology</a:t>
                      </a: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r">
                        <a:lnSpc>
                          <a:spcPts val="3640"/>
                        </a:lnSpc>
                        <a:defRPr/>
                      </a:pP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3"/>
                  </a:ext>
                </a:extLst>
              </a:tr>
              <a:tr h="832373">
                <a:tc>
                  <a:txBody>
                    <a:bodyPr/>
                    <a:lstStyle/>
                    <a:p>
                      <a:pPr marL="457200" indent="-457200" algn="l">
                        <a:lnSpc>
                          <a:spcPts val="3639"/>
                        </a:lnSpc>
                        <a:buFont typeface="Arial" panose="020B0604020202020204" pitchFamily="34" charset="0"/>
                        <a:buChar char="•"/>
                        <a:defRPr/>
                      </a:pPr>
                      <a:r>
                        <a:rPr lang="en-US" sz="2599" dirty="0">
                          <a:solidFill>
                            <a:srgbClr val="164D7B"/>
                          </a:solidFill>
                          <a:latin typeface="Helios"/>
                          <a:ea typeface="Helios"/>
                          <a:cs typeface="Helios"/>
                          <a:sym typeface="Helios"/>
                        </a:rPr>
                        <a:t>Requirement Specification</a:t>
                      </a: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8" name="Table 8"/>
          <p:cNvGraphicFramePr>
            <a:graphicFrameLocks noGrp="1"/>
          </p:cNvGraphicFramePr>
          <p:nvPr>
            <p:extLst>
              <p:ext uri="{D42A27DB-BD31-4B8C-83A1-F6EECF244321}">
                <p14:modId xmlns:p14="http://schemas.microsoft.com/office/powerpoint/2010/main" val="1726148331"/>
              </p:ext>
            </p:extLst>
          </p:nvPr>
        </p:nvGraphicFramePr>
        <p:xfrm>
          <a:off x="9448801" y="4645343"/>
          <a:ext cx="8153400" cy="4573462"/>
        </p:xfrm>
        <a:graphic>
          <a:graphicData uri="http://schemas.openxmlformats.org/drawingml/2006/table">
            <a:tbl>
              <a:tblPr/>
              <a:tblGrid>
                <a:gridCol w="6444227">
                  <a:extLst>
                    <a:ext uri="{9D8B030D-6E8A-4147-A177-3AD203B41FA5}">
                      <a16:colId xmlns:a16="http://schemas.microsoft.com/office/drawing/2014/main" val="20000"/>
                    </a:ext>
                  </a:extLst>
                </a:gridCol>
                <a:gridCol w="1709173">
                  <a:extLst>
                    <a:ext uri="{9D8B030D-6E8A-4147-A177-3AD203B41FA5}">
                      <a16:colId xmlns:a16="http://schemas.microsoft.com/office/drawing/2014/main" val="20001"/>
                    </a:ext>
                  </a:extLst>
                </a:gridCol>
              </a:tblGrid>
              <a:tr h="1249076">
                <a:tc>
                  <a:txBody>
                    <a:bodyPr/>
                    <a:lstStyle/>
                    <a:p>
                      <a:pPr marL="457200" indent="-457200" algn="l">
                        <a:lnSpc>
                          <a:spcPts val="3639"/>
                        </a:lnSpc>
                        <a:buFont typeface="Arial" panose="020B0604020202020204" pitchFamily="34" charset="0"/>
                        <a:buChar char="•"/>
                        <a:defRPr/>
                      </a:pPr>
                      <a:r>
                        <a:rPr lang="en-US" sz="2599" dirty="0">
                          <a:solidFill>
                            <a:srgbClr val="164D7B"/>
                          </a:solidFill>
                          <a:latin typeface="Helios"/>
                          <a:ea typeface="Helios"/>
                          <a:cs typeface="Helios"/>
                          <a:sym typeface="Helios"/>
                        </a:rPr>
                        <a:t>Workflow for developing a ML model</a:t>
                      </a: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0"/>
                  </a:ext>
                </a:extLst>
              </a:tr>
              <a:tr h="832287">
                <a:tc>
                  <a:txBody>
                    <a:bodyPr/>
                    <a:lstStyle/>
                    <a:p>
                      <a:pPr marL="457200" indent="-457200" algn="l">
                        <a:lnSpc>
                          <a:spcPts val="3639"/>
                        </a:lnSpc>
                        <a:buFont typeface="Arial" panose="020B0604020202020204" pitchFamily="34" charset="0"/>
                        <a:buChar char="•"/>
                        <a:defRPr/>
                      </a:pPr>
                      <a:r>
                        <a:rPr lang="en-US" sz="2599" dirty="0">
                          <a:solidFill>
                            <a:srgbClr val="164D7B"/>
                          </a:solidFill>
                          <a:latin typeface="Helios"/>
                          <a:ea typeface="Helios"/>
                          <a:cs typeface="Helios"/>
                          <a:sym typeface="Helios"/>
                        </a:rPr>
                        <a:t>System Design</a:t>
                      </a: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1"/>
                  </a:ext>
                </a:extLst>
              </a:tr>
              <a:tr h="832287">
                <a:tc>
                  <a:txBody>
                    <a:bodyPr/>
                    <a:lstStyle/>
                    <a:p>
                      <a:pPr marL="457200" indent="-457200" algn="l">
                        <a:lnSpc>
                          <a:spcPts val="3639"/>
                        </a:lnSpc>
                        <a:buFont typeface="Arial" panose="020B0604020202020204" pitchFamily="34" charset="0"/>
                        <a:buChar char="•"/>
                        <a:defRPr/>
                      </a:pPr>
                      <a:r>
                        <a:rPr lang="en-US" sz="2599" dirty="0">
                          <a:solidFill>
                            <a:srgbClr val="164D7B"/>
                          </a:solidFill>
                          <a:latin typeface="Helios"/>
                          <a:ea typeface="Helios"/>
                          <a:cs typeface="Helios"/>
                          <a:sym typeface="Helios"/>
                        </a:rPr>
                        <a:t>Implementation </a:t>
                      </a: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2"/>
                  </a:ext>
                </a:extLst>
              </a:tr>
              <a:tr h="832287">
                <a:tc>
                  <a:txBody>
                    <a:bodyPr/>
                    <a:lstStyle/>
                    <a:p>
                      <a:pPr marL="457200" indent="-457200" algn="l">
                        <a:lnSpc>
                          <a:spcPts val="3639"/>
                        </a:lnSpc>
                        <a:buFont typeface="Arial" panose="020B0604020202020204" pitchFamily="34" charset="0"/>
                        <a:buChar char="•"/>
                        <a:defRPr/>
                      </a:pPr>
                      <a:r>
                        <a:rPr lang="en-US" sz="2599" dirty="0">
                          <a:solidFill>
                            <a:srgbClr val="164D7B"/>
                          </a:solidFill>
                          <a:latin typeface="Helios"/>
                          <a:ea typeface="Helios"/>
                          <a:cs typeface="Helios"/>
                          <a:sym typeface="Helios"/>
                        </a:rPr>
                        <a:t>Testing</a:t>
                      </a: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3"/>
                  </a:ext>
                </a:extLst>
              </a:tr>
              <a:tr h="827525">
                <a:tc>
                  <a:txBody>
                    <a:bodyPr/>
                    <a:lstStyle/>
                    <a:p>
                      <a:pPr marL="457200" indent="-457200" algn="l">
                        <a:lnSpc>
                          <a:spcPts val="3639"/>
                        </a:lnSpc>
                        <a:buFont typeface="Arial" panose="020B0604020202020204" pitchFamily="34" charset="0"/>
                        <a:buChar char="•"/>
                        <a:defRPr/>
                      </a:pPr>
                      <a:r>
                        <a:rPr lang="en-US" sz="2599" dirty="0">
                          <a:solidFill>
                            <a:srgbClr val="164D7B"/>
                          </a:solidFill>
                          <a:latin typeface="Helios"/>
                          <a:ea typeface="Helios"/>
                          <a:cs typeface="Helios"/>
                          <a:sym typeface="Helios"/>
                        </a:rPr>
                        <a:t>Conclusion</a:t>
                      </a: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Freeform 9"/>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A"/>
          </a:p>
        </p:txBody>
      </p:sp>
      <p:sp>
        <p:nvSpPr>
          <p:cNvPr id="10" name="Freeform 10"/>
          <p:cNvSpPr/>
          <p:nvPr/>
        </p:nvSpPr>
        <p:spPr>
          <a:xfrm>
            <a:off x="8333203" y="9678747"/>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A"/>
          </a:p>
        </p:txBody>
      </p:sp>
      <p:sp>
        <p:nvSpPr>
          <p:cNvPr id="11" name="TextBox 11"/>
          <p:cNvSpPr txBox="1"/>
          <p:nvPr/>
        </p:nvSpPr>
        <p:spPr>
          <a:xfrm>
            <a:off x="4639504" y="1440678"/>
            <a:ext cx="9008992" cy="1067600"/>
          </a:xfrm>
          <a:prstGeom prst="rect">
            <a:avLst/>
          </a:prstGeom>
        </p:spPr>
        <p:txBody>
          <a:bodyPr lIns="0" tIns="0" rIns="0" bIns="0" rtlCol="0" anchor="t">
            <a:spAutoFit/>
          </a:bodyPr>
          <a:lstStyle/>
          <a:p>
            <a:pPr algn="ctr">
              <a:lnSpc>
                <a:spcPts val="8450"/>
              </a:lnSpc>
            </a:pPr>
            <a:r>
              <a:rPr lang="en-US" sz="6500" b="1" dirty="0">
                <a:solidFill>
                  <a:srgbClr val="FFFFFF"/>
                </a:solidFill>
                <a:latin typeface="Klein Bold"/>
                <a:ea typeface="Klein Bold"/>
                <a:cs typeface="Klein Bold"/>
                <a:sym typeface="Klein Bold"/>
              </a:rPr>
              <a:t>Outlines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125919"/>
            <a:ext cx="18288000" cy="1161081"/>
            <a:chOff x="0" y="0"/>
            <a:chExt cx="4816593" cy="305799"/>
          </a:xfrm>
        </p:grpSpPr>
        <p:sp>
          <p:nvSpPr>
            <p:cNvPr id="3" name="Freeform 3"/>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txBody>
            <a:bodyPr/>
            <a:lstStyle/>
            <a:p>
              <a:endParaRPr lang="en-SA"/>
            </a:p>
          </p:txBody>
        </p:sp>
        <p:sp>
          <p:nvSpPr>
            <p:cNvPr id="4" name="TextBox 4"/>
            <p:cNvSpPr txBox="1"/>
            <p:nvPr/>
          </p:nvSpPr>
          <p:spPr>
            <a:xfrm>
              <a:off x="0" y="-38100"/>
              <a:ext cx="4816593" cy="343899"/>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2619223" y="341759"/>
            <a:ext cx="13049553" cy="1922168"/>
            <a:chOff x="0" y="0"/>
            <a:chExt cx="17399404" cy="2562891"/>
          </a:xfrm>
        </p:grpSpPr>
        <p:sp>
          <p:nvSpPr>
            <p:cNvPr id="6" name="TextBox 6"/>
            <p:cNvSpPr txBox="1"/>
            <p:nvPr/>
          </p:nvSpPr>
          <p:spPr>
            <a:xfrm>
              <a:off x="0" y="-66675"/>
              <a:ext cx="17399404" cy="1379008"/>
            </a:xfrm>
            <a:prstGeom prst="rect">
              <a:avLst/>
            </a:prstGeom>
          </p:spPr>
          <p:txBody>
            <a:bodyPr lIns="0" tIns="0" rIns="0" bIns="0" rtlCol="0" anchor="t">
              <a:spAutoFit/>
            </a:bodyPr>
            <a:lstStyle/>
            <a:p>
              <a:pPr algn="ctr">
                <a:lnSpc>
                  <a:spcPts val="8450"/>
                </a:lnSpc>
              </a:pPr>
              <a:r>
                <a:rPr lang="en-US" sz="6500" b="1">
                  <a:solidFill>
                    <a:srgbClr val="164D7B"/>
                  </a:solidFill>
                  <a:latin typeface="Klein Bold"/>
                  <a:ea typeface="Klein Bold"/>
                  <a:cs typeface="Klein Bold"/>
                  <a:sym typeface="Klein Bold"/>
                </a:rPr>
                <a:t>Applying the Five Algorithms</a:t>
              </a:r>
            </a:p>
          </p:txBody>
        </p:sp>
        <p:sp>
          <p:nvSpPr>
            <p:cNvPr id="7" name="TextBox 7"/>
            <p:cNvSpPr txBox="1"/>
            <p:nvPr/>
          </p:nvSpPr>
          <p:spPr>
            <a:xfrm>
              <a:off x="845432" y="1543926"/>
              <a:ext cx="15708540" cy="1018965"/>
            </a:xfrm>
            <a:prstGeom prst="rect">
              <a:avLst/>
            </a:prstGeom>
          </p:spPr>
          <p:txBody>
            <a:bodyPr lIns="0" tIns="0" rIns="0" bIns="0" rtlCol="0" anchor="t">
              <a:spAutoFit/>
            </a:bodyPr>
            <a:lstStyle/>
            <a:p>
              <a:pPr algn="ctr">
                <a:lnSpc>
                  <a:spcPts val="6439"/>
                </a:lnSpc>
              </a:pPr>
              <a:r>
                <a:rPr lang="en-US" sz="4599">
                  <a:solidFill>
                    <a:srgbClr val="164D7B"/>
                  </a:solidFill>
                  <a:latin typeface="Helios"/>
                  <a:ea typeface="Helios"/>
                  <a:cs typeface="Helios"/>
                  <a:sym typeface="Helios"/>
                </a:rPr>
                <a:t> Decision Tree </a:t>
              </a:r>
            </a:p>
          </p:txBody>
        </p:sp>
      </p:grpSp>
      <p:graphicFrame>
        <p:nvGraphicFramePr>
          <p:cNvPr id="8" name="Table 8"/>
          <p:cNvGraphicFramePr>
            <a:graphicFrameLocks noGrp="1"/>
          </p:cNvGraphicFramePr>
          <p:nvPr/>
        </p:nvGraphicFramePr>
        <p:xfrm>
          <a:off x="1635745" y="2956322"/>
          <a:ext cx="15623552" cy="5184835"/>
        </p:xfrm>
        <a:graphic>
          <a:graphicData uri="http://schemas.openxmlformats.org/drawingml/2006/table">
            <a:tbl>
              <a:tblPr/>
              <a:tblGrid>
                <a:gridCol w="1952944">
                  <a:extLst>
                    <a:ext uri="{9D8B030D-6E8A-4147-A177-3AD203B41FA5}">
                      <a16:colId xmlns:a16="http://schemas.microsoft.com/office/drawing/2014/main" val="20000"/>
                    </a:ext>
                  </a:extLst>
                </a:gridCol>
                <a:gridCol w="1952944">
                  <a:extLst>
                    <a:ext uri="{9D8B030D-6E8A-4147-A177-3AD203B41FA5}">
                      <a16:colId xmlns:a16="http://schemas.microsoft.com/office/drawing/2014/main" val="20001"/>
                    </a:ext>
                  </a:extLst>
                </a:gridCol>
                <a:gridCol w="1952944">
                  <a:extLst>
                    <a:ext uri="{9D8B030D-6E8A-4147-A177-3AD203B41FA5}">
                      <a16:colId xmlns:a16="http://schemas.microsoft.com/office/drawing/2014/main" val="20002"/>
                    </a:ext>
                  </a:extLst>
                </a:gridCol>
                <a:gridCol w="1952944">
                  <a:extLst>
                    <a:ext uri="{9D8B030D-6E8A-4147-A177-3AD203B41FA5}">
                      <a16:colId xmlns:a16="http://schemas.microsoft.com/office/drawing/2014/main" val="20003"/>
                    </a:ext>
                  </a:extLst>
                </a:gridCol>
                <a:gridCol w="1952944">
                  <a:extLst>
                    <a:ext uri="{9D8B030D-6E8A-4147-A177-3AD203B41FA5}">
                      <a16:colId xmlns:a16="http://schemas.microsoft.com/office/drawing/2014/main" val="20004"/>
                    </a:ext>
                  </a:extLst>
                </a:gridCol>
                <a:gridCol w="1952944">
                  <a:extLst>
                    <a:ext uri="{9D8B030D-6E8A-4147-A177-3AD203B41FA5}">
                      <a16:colId xmlns:a16="http://schemas.microsoft.com/office/drawing/2014/main" val="20005"/>
                    </a:ext>
                  </a:extLst>
                </a:gridCol>
                <a:gridCol w="1952944">
                  <a:extLst>
                    <a:ext uri="{9D8B030D-6E8A-4147-A177-3AD203B41FA5}">
                      <a16:colId xmlns:a16="http://schemas.microsoft.com/office/drawing/2014/main" val="20006"/>
                    </a:ext>
                  </a:extLst>
                </a:gridCol>
                <a:gridCol w="1952944">
                  <a:extLst>
                    <a:ext uri="{9D8B030D-6E8A-4147-A177-3AD203B41FA5}">
                      <a16:colId xmlns:a16="http://schemas.microsoft.com/office/drawing/2014/main" val="20007"/>
                    </a:ext>
                  </a:extLst>
                </a:gridCol>
              </a:tblGrid>
              <a:tr h="1984115">
                <a:tc>
                  <a:txBody>
                    <a:bodyPr/>
                    <a:lstStyle/>
                    <a:p>
                      <a:pPr algn="ctr">
                        <a:lnSpc>
                          <a:spcPts val="3079"/>
                        </a:lnSpc>
                        <a:defRPr/>
                      </a:pPr>
                      <a:r>
                        <a:rPr lang="en-US" sz="2199" b="1" i="1">
                          <a:solidFill>
                            <a:srgbClr val="164D7B"/>
                          </a:solidFill>
                          <a:latin typeface="Helios Bold Italics"/>
                          <a:ea typeface="Helios Bold Italics"/>
                          <a:cs typeface="Helios Bold Italics"/>
                          <a:sym typeface="Helios Bold Italics"/>
                        </a:rPr>
                        <a:t>features</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4F4F4"/>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Accuracy</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Precision</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Recall</a:t>
                      </a:r>
                      <a:endParaRPr lang="en-US" sz="1100"/>
                    </a:p>
                  </a:txBody>
                  <a:tcPr marL="190500" marR="190500" marT="190500" marB="190500" anchor="ctr">
                    <a:lnL w="9525"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F-Measure</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MCC</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ROC Area</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PRC Area</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extLst>
                  <a:ext uri="{0D108BD9-81ED-4DB2-BD59-A6C34878D82A}">
                    <a16:rowId xmlns:a16="http://schemas.microsoft.com/office/drawing/2014/main" val="10000"/>
                  </a:ext>
                </a:extLst>
              </a:tr>
              <a:tr h="1515105">
                <a:tc>
                  <a:txBody>
                    <a:bodyPr/>
                    <a:lstStyle/>
                    <a:p>
                      <a:pPr algn="ctr">
                        <a:lnSpc>
                          <a:spcPts val="3079"/>
                        </a:lnSpc>
                        <a:defRPr/>
                      </a:pPr>
                      <a:r>
                        <a:rPr lang="en-US" sz="2199" b="1">
                          <a:solidFill>
                            <a:srgbClr val="164D7B"/>
                          </a:solidFill>
                          <a:latin typeface="Helios Bold"/>
                          <a:ea typeface="Helios Bold"/>
                          <a:cs typeface="Helios Bold"/>
                          <a:sym typeface="Helios Bold"/>
                        </a:rPr>
                        <a:t>All faetures</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l">
                        <a:lnSpc>
                          <a:spcPts val="3499"/>
                        </a:lnSpc>
                        <a:defRPr/>
                      </a:pPr>
                      <a:r>
                        <a:rPr lang="en-US" sz="2499">
                          <a:solidFill>
                            <a:srgbClr val="000000"/>
                          </a:solidFill>
                          <a:latin typeface="Helios"/>
                          <a:ea typeface="Helios"/>
                          <a:cs typeface="Helios"/>
                          <a:sym typeface="Helios"/>
                        </a:rPr>
                        <a:t>      99%</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0.987 </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 0.987</a:t>
                      </a:r>
                      <a:endParaRPr lang="en-US" sz="1100"/>
                    </a:p>
                  </a:txBody>
                  <a:tcPr marL="190500" marR="190500" marT="190500" marB="190500" anchor="ctr">
                    <a:lnL w="9525"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0.987 </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 0.954</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0.978</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0.983</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1"/>
                  </a:ext>
                </a:extLst>
              </a:tr>
              <a:tr h="1685615">
                <a:tc>
                  <a:txBody>
                    <a:bodyPr/>
                    <a:lstStyle/>
                    <a:p>
                      <a:pPr algn="ctr">
                        <a:lnSpc>
                          <a:spcPts val="3079"/>
                        </a:lnSpc>
                        <a:defRPr/>
                      </a:pPr>
                      <a:r>
                        <a:rPr lang="en-US" sz="2199" b="1">
                          <a:solidFill>
                            <a:srgbClr val="164D7B"/>
                          </a:solidFill>
                          <a:latin typeface="Helios Bold"/>
                          <a:ea typeface="Helios Bold"/>
                          <a:cs typeface="Helios Bold"/>
                          <a:sym typeface="Helios Bold"/>
                        </a:rPr>
                        <a:t>Wrapper method</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499"/>
                        </a:lnSpc>
                        <a:defRPr/>
                      </a:pPr>
                      <a:r>
                        <a:rPr lang="en-US" sz="2499">
                          <a:solidFill>
                            <a:srgbClr val="000000"/>
                          </a:solidFill>
                          <a:latin typeface="Helios"/>
                          <a:ea typeface="Helios"/>
                          <a:cs typeface="Helios"/>
                          <a:sym typeface="Helios"/>
                        </a:rPr>
                        <a:t>98.33%</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0.984 </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0.983 </a:t>
                      </a:r>
                      <a:endParaRPr lang="en-US" sz="1100"/>
                    </a:p>
                  </a:txBody>
                  <a:tcPr marL="190500" marR="190500" marT="190500" marB="190500" anchor="ctr">
                    <a:lnL w="9525"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0.983 </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0.940</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0.963 </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Helios"/>
                          <a:ea typeface="Helios"/>
                          <a:cs typeface="Helios"/>
                          <a:sym typeface="Helios"/>
                        </a:rPr>
                        <a:t>0.977 </a:t>
                      </a:r>
                      <a:endParaRPr lang="en-US" sz="1100"/>
                    </a:p>
                  </a:txBody>
                  <a:tcPr marL="190500" marR="190500" marT="190500" marB="190500" anchor="ctr">
                    <a:lnL w="0" cap="flat" cmpd="sng" algn="ctr">
                      <a:solidFill>
                        <a:srgbClr val="2A2E3A"/>
                      </a:solidFill>
                      <a:prstDash val="solid"/>
                      <a:round/>
                      <a:headEnd type="none" w="med" len="med"/>
                      <a:tailEnd type="none" w="med" len="med"/>
                    </a:lnL>
                    <a:lnR w="0"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19223" y="-1540071"/>
            <a:ext cx="13367141" cy="1336714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txBody>
            <a:bodyPr/>
            <a:lstStyle/>
            <a:p>
              <a:endParaRPr lang="en-SA"/>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0" y="9125919"/>
            <a:ext cx="18288000" cy="1161081"/>
            <a:chOff x="0" y="0"/>
            <a:chExt cx="4816593" cy="305799"/>
          </a:xfrm>
        </p:grpSpPr>
        <p:sp>
          <p:nvSpPr>
            <p:cNvPr id="6" name="Freeform 6"/>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txBody>
            <a:bodyPr/>
            <a:lstStyle/>
            <a:p>
              <a:endParaRPr lang="en-SA"/>
            </a:p>
          </p:txBody>
        </p:sp>
        <p:sp>
          <p:nvSpPr>
            <p:cNvPr id="7" name="TextBox 7"/>
            <p:cNvSpPr txBox="1"/>
            <p:nvPr/>
          </p:nvSpPr>
          <p:spPr>
            <a:xfrm>
              <a:off x="0" y="-38100"/>
              <a:ext cx="4816593" cy="343899"/>
            </a:xfrm>
            <a:prstGeom prst="rect">
              <a:avLst/>
            </a:prstGeom>
          </p:spPr>
          <p:txBody>
            <a:bodyPr lIns="50800" tIns="50800" rIns="50800" bIns="50800" rtlCol="0" anchor="ctr"/>
            <a:lstStyle/>
            <a:p>
              <a:pPr algn="ctr">
                <a:lnSpc>
                  <a:spcPts val="2100"/>
                </a:lnSpc>
              </a:pPr>
              <a:endParaRPr/>
            </a:p>
          </p:txBody>
        </p:sp>
      </p:grpSp>
      <p:sp>
        <p:nvSpPr>
          <p:cNvPr id="8" name="Freeform 8"/>
          <p:cNvSpPr/>
          <p:nvPr/>
        </p:nvSpPr>
        <p:spPr>
          <a:xfrm>
            <a:off x="1168784" y="2870299"/>
            <a:ext cx="6913829" cy="5137549"/>
          </a:xfrm>
          <a:custGeom>
            <a:avLst/>
            <a:gdLst/>
            <a:ahLst/>
            <a:cxnLst/>
            <a:rect l="l" t="t" r="r" b="b"/>
            <a:pathLst>
              <a:path w="6913829" h="5137549">
                <a:moveTo>
                  <a:pt x="0" y="0"/>
                </a:moveTo>
                <a:lnTo>
                  <a:pt x="6913829" y="0"/>
                </a:lnTo>
                <a:lnTo>
                  <a:pt x="6913829" y="5137548"/>
                </a:lnTo>
                <a:lnTo>
                  <a:pt x="0" y="5137548"/>
                </a:lnTo>
                <a:lnTo>
                  <a:pt x="0" y="0"/>
                </a:lnTo>
                <a:close/>
              </a:path>
            </a:pathLst>
          </a:custGeom>
          <a:blipFill>
            <a:blip r:embed="rId2"/>
            <a:stretch>
              <a:fillRect l="-33476" t="-6476" r="-29981" b="-9009"/>
            </a:stretch>
          </a:blipFill>
        </p:spPr>
        <p:txBody>
          <a:bodyPr/>
          <a:lstStyle/>
          <a:p>
            <a:endParaRPr lang="en-SA"/>
          </a:p>
        </p:txBody>
      </p:sp>
      <p:sp>
        <p:nvSpPr>
          <p:cNvPr id="9" name="Freeform 9"/>
          <p:cNvSpPr/>
          <p:nvPr/>
        </p:nvSpPr>
        <p:spPr>
          <a:xfrm>
            <a:off x="10146407" y="2870299"/>
            <a:ext cx="7112893" cy="5176434"/>
          </a:xfrm>
          <a:custGeom>
            <a:avLst/>
            <a:gdLst/>
            <a:ahLst/>
            <a:cxnLst/>
            <a:rect l="l" t="t" r="r" b="b"/>
            <a:pathLst>
              <a:path w="7112893" h="5176434">
                <a:moveTo>
                  <a:pt x="0" y="0"/>
                </a:moveTo>
                <a:lnTo>
                  <a:pt x="7112893" y="0"/>
                </a:lnTo>
                <a:lnTo>
                  <a:pt x="7112893" y="5176434"/>
                </a:lnTo>
                <a:lnTo>
                  <a:pt x="0" y="5176434"/>
                </a:lnTo>
                <a:lnTo>
                  <a:pt x="0" y="0"/>
                </a:lnTo>
                <a:close/>
              </a:path>
            </a:pathLst>
          </a:custGeom>
          <a:blipFill>
            <a:blip r:embed="rId3"/>
            <a:stretch>
              <a:fillRect l="-27232" t="-16156" r="-25895" b="-16577"/>
            </a:stretch>
          </a:blipFill>
        </p:spPr>
        <p:txBody>
          <a:bodyPr/>
          <a:lstStyle/>
          <a:p>
            <a:endParaRPr lang="en-SA"/>
          </a:p>
        </p:txBody>
      </p:sp>
      <p:grpSp>
        <p:nvGrpSpPr>
          <p:cNvPr id="10" name="Group 10"/>
          <p:cNvGrpSpPr/>
          <p:nvPr/>
        </p:nvGrpSpPr>
        <p:grpSpPr>
          <a:xfrm>
            <a:off x="2619223" y="341759"/>
            <a:ext cx="13049553" cy="1922168"/>
            <a:chOff x="0" y="0"/>
            <a:chExt cx="17399404" cy="2562891"/>
          </a:xfrm>
        </p:grpSpPr>
        <p:sp>
          <p:nvSpPr>
            <p:cNvPr id="11" name="TextBox 11"/>
            <p:cNvSpPr txBox="1"/>
            <p:nvPr/>
          </p:nvSpPr>
          <p:spPr>
            <a:xfrm>
              <a:off x="0" y="-66675"/>
              <a:ext cx="17399404" cy="1379008"/>
            </a:xfrm>
            <a:prstGeom prst="rect">
              <a:avLst/>
            </a:prstGeom>
          </p:spPr>
          <p:txBody>
            <a:bodyPr lIns="0" tIns="0" rIns="0" bIns="0" rtlCol="0" anchor="t">
              <a:spAutoFit/>
            </a:bodyPr>
            <a:lstStyle/>
            <a:p>
              <a:pPr algn="ctr">
                <a:lnSpc>
                  <a:spcPts val="8450"/>
                </a:lnSpc>
              </a:pPr>
              <a:r>
                <a:rPr lang="en-US" sz="6500" b="1">
                  <a:solidFill>
                    <a:srgbClr val="164D7B"/>
                  </a:solidFill>
                  <a:latin typeface="Klein Bold"/>
                  <a:ea typeface="Klein Bold"/>
                  <a:cs typeface="Klein Bold"/>
                  <a:sym typeface="Klein Bold"/>
                </a:rPr>
                <a:t>Applying the Five Algorithms</a:t>
              </a:r>
            </a:p>
          </p:txBody>
        </p:sp>
        <p:sp>
          <p:nvSpPr>
            <p:cNvPr id="12" name="TextBox 12"/>
            <p:cNvSpPr txBox="1"/>
            <p:nvPr/>
          </p:nvSpPr>
          <p:spPr>
            <a:xfrm>
              <a:off x="845432" y="1543926"/>
              <a:ext cx="15708540" cy="1018965"/>
            </a:xfrm>
            <a:prstGeom prst="rect">
              <a:avLst/>
            </a:prstGeom>
          </p:spPr>
          <p:txBody>
            <a:bodyPr lIns="0" tIns="0" rIns="0" bIns="0" rtlCol="0" anchor="t">
              <a:spAutoFit/>
            </a:bodyPr>
            <a:lstStyle/>
            <a:p>
              <a:pPr algn="ctr">
                <a:lnSpc>
                  <a:spcPts val="6439"/>
                </a:lnSpc>
              </a:pPr>
              <a:r>
                <a:rPr lang="en-US" sz="4599">
                  <a:solidFill>
                    <a:srgbClr val="164D7B"/>
                  </a:solidFill>
                  <a:latin typeface="Helios"/>
                  <a:ea typeface="Helios"/>
                  <a:cs typeface="Helios"/>
                  <a:sym typeface="Helios"/>
                </a:rPr>
                <a:t> Decision Tree </a:t>
              </a:r>
            </a:p>
          </p:txBody>
        </p:sp>
      </p:grpSp>
      <p:sp>
        <p:nvSpPr>
          <p:cNvPr id="13" name="TextBox 13"/>
          <p:cNvSpPr txBox="1"/>
          <p:nvPr/>
        </p:nvSpPr>
        <p:spPr>
          <a:xfrm>
            <a:off x="10021379" y="8265022"/>
            <a:ext cx="7334250" cy="533400"/>
          </a:xfrm>
          <a:prstGeom prst="rect">
            <a:avLst/>
          </a:prstGeom>
        </p:spPr>
        <p:txBody>
          <a:bodyPr lIns="0" tIns="0" rIns="0" bIns="0" rtlCol="0" anchor="t">
            <a:spAutoFit/>
          </a:bodyPr>
          <a:lstStyle/>
          <a:p>
            <a:pPr algn="ctr">
              <a:lnSpc>
                <a:spcPts val="4200"/>
              </a:lnSpc>
              <a:spcBef>
                <a:spcPct val="0"/>
              </a:spcBef>
            </a:pPr>
            <a:r>
              <a:rPr lang="en-US" sz="3000">
                <a:solidFill>
                  <a:srgbClr val="164D7B"/>
                </a:solidFill>
                <a:latin typeface="Helios"/>
                <a:ea typeface="Helios"/>
                <a:cs typeface="Helios"/>
                <a:sym typeface="Helios"/>
              </a:rPr>
              <a:t>Decision Tree visualization for four features</a:t>
            </a:r>
          </a:p>
        </p:txBody>
      </p:sp>
      <p:sp>
        <p:nvSpPr>
          <p:cNvPr id="14" name="TextBox 14"/>
          <p:cNvSpPr txBox="1"/>
          <p:nvPr/>
        </p:nvSpPr>
        <p:spPr>
          <a:xfrm>
            <a:off x="1098571" y="8274547"/>
            <a:ext cx="7054255" cy="514351"/>
          </a:xfrm>
          <a:prstGeom prst="rect">
            <a:avLst/>
          </a:prstGeom>
        </p:spPr>
        <p:txBody>
          <a:bodyPr lIns="0" tIns="0" rIns="0" bIns="0" rtlCol="0" anchor="t">
            <a:spAutoFit/>
          </a:bodyPr>
          <a:lstStyle/>
          <a:p>
            <a:pPr algn="ctr">
              <a:lnSpc>
                <a:spcPts val="4199"/>
              </a:lnSpc>
              <a:spcBef>
                <a:spcPct val="0"/>
              </a:spcBef>
            </a:pPr>
            <a:r>
              <a:rPr lang="en-US" sz="2999">
                <a:solidFill>
                  <a:srgbClr val="164D7B"/>
                </a:solidFill>
                <a:latin typeface="Helios"/>
                <a:ea typeface="Helios"/>
                <a:cs typeface="Helios"/>
                <a:sym typeface="Helios"/>
              </a:rPr>
              <a:t>Decision Tree visualization for all features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4019" y="-1540071"/>
            <a:ext cx="13367141" cy="1336714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txBody>
            <a:bodyPr/>
            <a:lstStyle/>
            <a:p>
              <a:endParaRPr lang="en-SA"/>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4004116" y="2348170"/>
            <a:ext cx="10279769" cy="7411745"/>
          </a:xfrm>
          <a:custGeom>
            <a:avLst/>
            <a:gdLst/>
            <a:ahLst/>
            <a:cxnLst/>
            <a:rect l="l" t="t" r="r" b="b"/>
            <a:pathLst>
              <a:path w="10279769" h="7411745">
                <a:moveTo>
                  <a:pt x="0" y="0"/>
                </a:moveTo>
                <a:lnTo>
                  <a:pt x="10279768" y="0"/>
                </a:lnTo>
                <a:lnTo>
                  <a:pt x="10279768" y="7411746"/>
                </a:lnTo>
                <a:lnTo>
                  <a:pt x="0" y="7411746"/>
                </a:lnTo>
                <a:lnTo>
                  <a:pt x="0" y="0"/>
                </a:lnTo>
                <a:close/>
              </a:path>
            </a:pathLst>
          </a:custGeom>
          <a:blipFill>
            <a:blip r:embed="rId2"/>
            <a:stretch>
              <a:fillRect/>
            </a:stretch>
          </a:blipFill>
        </p:spPr>
        <p:txBody>
          <a:bodyPr/>
          <a:lstStyle/>
          <a:p>
            <a:endParaRPr lang="en-SA"/>
          </a:p>
        </p:txBody>
      </p:sp>
      <p:sp>
        <p:nvSpPr>
          <p:cNvPr id="6" name="TextBox 6"/>
          <p:cNvSpPr txBox="1"/>
          <p:nvPr/>
        </p:nvSpPr>
        <p:spPr>
          <a:xfrm>
            <a:off x="822368" y="469900"/>
            <a:ext cx="5837845" cy="1050925"/>
          </a:xfrm>
          <a:prstGeom prst="rect">
            <a:avLst/>
          </a:prstGeom>
        </p:spPr>
        <p:txBody>
          <a:bodyPr lIns="0" tIns="0" rIns="0" bIns="0" rtlCol="0" anchor="t">
            <a:spAutoFit/>
          </a:bodyPr>
          <a:lstStyle/>
          <a:p>
            <a:pPr algn="l">
              <a:lnSpc>
                <a:spcPts val="8450"/>
              </a:lnSpc>
            </a:pPr>
            <a:r>
              <a:rPr lang="en-US" sz="6500" b="1">
                <a:solidFill>
                  <a:srgbClr val="164D7B"/>
                </a:solidFill>
                <a:latin typeface="Klein Bold"/>
                <a:ea typeface="Klein Bold"/>
                <a:cs typeface="Klein Bold"/>
                <a:sym typeface="Klein Bold"/>
              </a:rPr>
              <a:t>I/O Screens</a:t>
            </a:r>
          </a:p>
        </p:txBody>
      </p:sp>
      <p:sp>
        <p:nvSpPr>
          <p:cNvPr id="7" name="TextBox 7"/>
          <p:cNvSpPr txBox="1"/>
          <p:nvPr/>
        </p:nvSpPr>
        <p:spPr>
          <a:xfrm>
            <a:off x="6786122" y="1643319"/>
            <a:ext cx="4640014" cy="514351"/>
          </a:xfrm>
          <a:prstGeom prst="rect">
            <a:avLst/>
          </a:prstGeom>
        </p:spPr>
        <p:txBody>
          <a:bodyPr lIns="0" tIns="0" rIns="0" bIns="0" rtlCol="0" anchor="t">
            <a:spAutoFit/>
          </a:bodyPr>
          <a:lstStyle/>
          <a:p>
            <a:pPr algn="ctr">
              <a:lnSpc>
                <a:spcPts val="4199"/>
              </a:lnSpc>
              <a:spcBef>
                <a:spcPct val="0"/>
              </a:spcBef>
            </a:pPr>
            <a:r>
              <a:rPr lang="en-US" sz="2999">
                <a:solidFill>
                  <a:srgbClr val="164D7B"/>
                </a:solidFill>
                <a:latin typeface="Helios"/>
                <a:ea typeface="Helios"/>
                <a:cs typeface="Helios"/>
                <a:sym typeface="Helios"/>
              </a:rPr>
              <a:t>Dataset uploaded in WEKA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4019" y="-1540071"/>
            <a:ext cx="13367141" cy="1336714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txBody>
            <a:bodyPr/>
            <a:lstStyle/>
            <a:p>
              <a:endParaRPr lang="en-SA"/>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70609" y="3192783"/>
            <a:ext cx="8073391" cy="5618473"/>
          </a:xfrm>
          <a:custGeom>
            <a:avLst/>
            <a:gdLst/>
            <a:ahLst/>
            <a:cxnLst/>
            <a:rect l="l" t="t" r="r" b="b"/>
            <a:pathLst>
              <a:path w="8073391" h="5618473">
                <a:moveTo>
                  <a:pt x="0" y="0"/>
                </a:moveTo>
                <a:lnTo>
                  <a:pt x="8073391" y="0"/>
                </a:lnTo>
                <a:lnTo>
                  <a:pt x="8073391" y="5618473"/>
                </a:lnTo>
                <a:lnTo>
                  <a:pt x="0" y="5618473"/>
                </a:lnTo>
                <a:lnTo>
                  <a:pt x="0" y="0"/>
                </a:lnTo>
                <a:close/>
              </a:path>
            </a:pathLst>
          </a:custGeom>
          <a:blipFill>
            <a:blip r:embed="rId2"/>
            <a:stretch>
              <a:fillRect/>
            </a:stretch>
          </a:blipFill>
        </p:spPr>
        <p:txBody>
          <a:bodyPr/>
          <a:lstStyle/>
          <a:p>
            <a:endParaRPr lang="en-SA"/>
          </a:p>
        </p:txBody>
      </p:sp>
      <p:sp>
        <p:nvSpPr>
          <p:cNvPr id="6" name="Freeform 6"/>
          <p:cNvSpPr/>
          <p:nvPr/>
        </p:nvSpPr>
        <p:spPr>
          <a:xfrm>
            <a:off x="9497895" y="3192783"/>
            <a:ext cx="8322561" cy="5618473"/>
          </a:xfrm>
          <a:custGeom>
            <a:avLst/>
            <a:gdLst/>
            <a:ahLst/>
            <a:cxnLst/>
            <a:rect l="l" t="t" r="r" b="b"/>
            <a:pathLst>
              <a:path w="8322561" h="5618473">
                <a:moveTo>
                  <a:pt x="0" y="0"/>
                </a:moveTo>
                <a:lnTo>
                  <a:pt x="8322561" y="0"/>
                </a:lnTo>
                <a:lnTo>
                  <a:pt x="8322561" y="5618473"/>
                </a:lnTo>
                <a:lnTo>
                  <a:pt x="0" y="5618473"/>
                </a:lnTo>
                <a:lnTo>
                  <a:pt x="0" y="0"/>
                </a:lnTo>
                <a:close/>
              </a:path>
            </a:pathLst>
          </a:custGeom>
          <a:blipFill>
            <a:blip r:embed="rId3"/>
            <a:stretch>
              <a:fillRect l="-393" r="-393"/>
            </a:stretch>
          </a:blipFill>
        </p:spPr>
        <p:txBody>
          <a:bodyPr/>
          <a:lstStyle/>
          <a:p>
            <a:endParaRPr lang="en-SA"/>
          </a:p>
        </p:txBody>
      </p:sp>
      <p:sp>
        <p:nvSpPr>
          <p:cNvPr id="7" name="TextBox 7"/>
          <p:cNvSpPr txBox="1"/>
          <p:nvPr/>
        </p:nvSpPr>
        <p:spPr>
          <a:xfrm>
            <a:off x="822368" y="469900"/>
            <a:ext cx="5837845" cy="1050925"/>
          </a:xfrm>
          <a:prstGeom prst="rect">
            <a:avLst/>
          </a:prstGeom>
        </p:spPr>
        <p:txBody>
          <a:bodyPr lIns="0" tIns="0" rIns="0" bIns="0" rtlCol="0" anchor="t">
            <a:spAutoFit/>
          </a:bodyPr>
          <a:lstStyle/>
          <a:p>
            <a:pPr algn="l">
              <a:lnSpc>
                <a:spcPts val="8450"/>
              </a:lnSpc>
            </a:pPr>
            <a:r>
              <a:rPr lang="en-US" sz="6500" b="1">
                <a:solidFill>
                  <a:srgbClr val="164D7B"/>
                </a:solidFill>
                <a:latin typeface="Klein Bold"/>
                <a:ea typeface="Klein Bold"/>
                <a:cs typeface="Klein Bold"/>
                <a:sym typeface="Klein Bold"/>
              </a:rPr>
              <a:t>I/O Screens</a:t>
            </a:r>
          </a:p>
        </p:txBody>
      </p:sp>
      <p:sp>
        <p:nvSpPr>
          <p:cNvPr id="8" name="TextBox 8"/>
          <p:cNvSpPr txBox="1"/>
          <p:nvPr/>
        </p:nvSpPr>
        <p:spPr>
          <a:xfrm>
            <a:off x="4982719" y="2257583"/>
            <a:ext cx="8322561" cy="514351"/>
          </a:xfrm>
          <a:prstGeom prst="rect">
            <a:avLst/>
          </a:prstGeom>
        </p:spPr>
        <p:txBody>
          <a:bodyPr lIns="0" tIns="0" rIns="0" bIns="0" rtlCol="0" anchor="t">
            <a:spAutoFit/>
          </a:bodyPr>
          <a:lstStyle/>
          <a:p>
            <a:pPr algn="ctr">
              <a:lnSpc>
                <a:spcPts val="4199"/>
              </a:lnSpc>
              <a:spcBef>
                <a:spcPct val="0"/>
              </a:spcBef>
            </a:pPr>
            <a:r>
              <a:rPr lang="en-US" sz="2999">
                <a:solidFill>
                  <a:srgbClr val="164D7B"/>
                </a:solidFill>
                <a:latin typeface="Helios"/>
                <a:ea typeface="Helios"/>
                <a:cs typeface="Helios"/>
                <a:sym typeface="Helios"/>
              </a:rPr>
              <a:t>feature selection using wrapper method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4019" y="-1540071"/>
            <a:ext cx="13367141" cy="1336714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txBody>
            <a:bodyPr/>
            <a:lstStyle/>
            <a:p>
              <a:endParaRPr lang="en-SA"/>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645607" y="3317395"/>
            <a:ext cx="8173330" cy="6354266"/>
          </a:xfrm>
          <a:custGeom>
            <a:avLst/>
            <a:gdLst/>
            <a:ahLst/>
            <a:cxnLst/>
            <a:rect l="l" t="t" r="r" b="b"/>
            <a:pathLst>
              <a:path w="8173330" h="6354266">
                <a:moveTo>
                  <a:pt x="0" y="0"/>
                </a:moveTo>
                <a:lnTo>
                  <a:pt x="8173330" y="0"/>
                </a:lnTo>
                <a:lnTo>
                  <a:pt x="8173330" y="6354266"/>
                </a:lnTo>
                <a:lnTo>
                  <a:pt x="0" y="6354266"/>
                </a:lnTo>
                <a:lnTo>
                  <a:pt x="0" y="0"/>
                </a:lnTo>
                <a:close/>
              </a:path>
            </a:pathLst>
          </a:custGeom>
          <a:blipFill>
            <a:blip r:embed="rId2"/>
            <a:stretch>
              <a:fillRect/>
            </a:stretch>
          </a:blipFill>
        </p:spPr>
        <p:txBody>
          <a:bodyPr/>
          <a:lstStyle/>
          <a:p>
            <a:endParaRPr lang="en-SA"/>
          </a:p>
        </p:txBody>
      </p:sp>
      <p:sp>
        <p:nvSpPr>
          <p:cNvPr id="6" name="Freeform 6"/>
          <p:cNvSpPr/>
          <p:nvPr/>
        </p:nvSpPr>
        <p:spPr>
          <a:xfrm>
            <a:off x="9485499" y="3317395"/>
            <a:ext cx="8141328" cy="6354266"/>
          </a:xfrm>
          <a:custGeom>
            <a:avLst/>
            <a:gdLst/>
            <a:ahLst/>
            <a:cxnLst/>
            <a:rect l="l" t="t" r="r" b="b"/>
            <a:pathLst>
              <a:path w="8141328" h="6354266">
                <a:moveTo>
                  <a:pt x="0" y="0"/>
                </a:moveTo>
                <a:lnTo>
                  <a:pt x="8141328" y="0"/>
                </a:lnTo>
                <a:lnTo>
                  <a:pt x="8141328" y="6354266"/>
                </a:lnTo>
                <a:lnTo>
                  <a:pt x="0" y="6354266"/>
                </a:lnTo>
                <a:lnTo>
                  <a:pt x="0" y="0"/>
                </a:lnTo>
                <a:close/>
              </a:path>
            </a:pathLst>
          </a:custGeom>
          <a:blipFill>
            <a:blip r:embed="rId3"/>
            <a:stretch>
              <a:fillRect l="-359" r="-359" b="-4521"/>
            </a:stretch>
          </a:blipFill>
        </p:spPr>
        <p:txBody>
          <a:bodyPr/>
          <a:lstStyle/>
          <a:p>
            <a:endParaRPr lang="en-SA"/>
          </a:p>
        </p:txBody>
      </p:sp>
      <p:sp>
        <p:nvSpPr>
          <p:cNvPr id="7" name="TextBox 7"/>
          <p:cNvSpPr txBox="1"/>
          <p:nvPr/>
        </p:nvSpPr>
        <p:spPr>
          <a:xfrm>
            <a:off x="822368" y="469900"/>
            <a:ext cx="5837845" cy="1050925"/>
          </a:xfrm>
          <a:prstGeom prst="rect">
            <a:avLst/>
          </a:prstGeom>
        </p:spPr>
        <p:txBody>
          <a:bodyPr lIns="0" tIns="0" rIns="0" bIns="0" rtlCol="0" anchor="t">
            <a:spAutoFit/>
          </a:bodyPr>
          <a:lstStyle/>
          <a:p>
            <a:pPr algn="l">
              <a:lnSpc>
                <a:spcPts val="8450"/>
              </a:lnSpc>
            </a:pPr>
            <a:r>
              <a:rPr lang="en-US" sz="6500" b="1">
                <a:solidFill>
                  <a:srgbClr val="164D7B"/>
                </a:solidFill>
                <a:latin typeface="Klein Bold"/>
                <a:ea typeface="Klein Bold"/>
                <a:cs typeface="Klein Bold"/>
                <a:sym typeface="Klein Bold"/>
              </a:rPr>
              <a:t>I/O Screens</a:t>
            </a:r>
          </a:p>
        </p:txBody>
      </p:sp>
      <p:sp>
        <p:nvSpPr>
          <p:cNvPr id="8" name="TextBox 8"/>
          <p:cNvSpPr txBox="1"/>
          <p:nvPr/>
        </p:nvSpPr>
        <p:spPr>
          <a:xfrm>
            <a:off x="1373221" y="2374636"/>
            <a:ext cx="6718102" cy="514351"/>
          </a:xfrm>
          <a:prstGeom prst="rect">
            <a:avLst/>
          </a:prstGeom>
        </p:spPr>
        <p:txBody>
          <a:bodyPr lIns="0" tIns="0" rIns="0" bIns="0" rtlCol="0" anchor="t">
            <a:spAutoFit/>
          </a:bodyPr>
          <a:lstStyle/>
          <a:p>
            <a:pPr algn="ctr">
              <a:lnSpc>
                <a:spcPts val="4199"/>
              </a:lnSpc>
              <a:spcBef>
                <a:spcPct val="0"/>
              </a:spcBef>
            </a:pPr>
            <a:r>
              <a:rPr lang="en-US" sz="2999">
                <a:solidFill>
                  <a:srgbClr val="164D7B"/>
                </a:solidFill>
                <a:latin typeface="Helios"/>
                <a:ea typeface="Helios"/>
                <a:cs typeface="Helios"/>
                <a:sym typeface="Helios"/>
              </a:rPr>
              <a:t>Naïve Bayes algorithm with all features.</a:t>
            </a:r>
          </a:p>
        </p:txBody>
      </p:sp>
      <p:sp>
        <p:nvSpPr>
          <p:cNvPr id="9" name="TextBox 9"/>
          <p:cNvSpPr txBox="1"/>
          <p:nvPr/>
        </p:nvSpPr>
        <p:spPr>
          <a:xfrm>
            <a:off x="9729271" y="2112699"/>
            <a:ext cx="7653784" cy="1038226"/>
          </a:xfrm>
          <a:prstGeom prst="rect">
            <a:avLst/>
          </a:prstGeom>
        </p:spPr>
        <p:txBody>
          <a:bodyPr lIns="0" tIns="0" rIns="0" bIns="0" rtlCol="0" anchor="t">
            <a:spAutoFit/>
          </a:bodyPr>
          <a:lstStyle/>
          <a:p>
            <a:pPr algn="ctr">
              <a:lnSpc>
                <a:spcPts val="4199"/>
              </a:lnSpc>
              <a:spcBef>
                <a:spcPct val="0"/>
              </a:spcBef>
            </a:pPr>
            <a:r>
              <a:rPr lang="en-US" sz="2999">
                <a:solidFill>
                  <a:srgbClr val="164D7B"/>
                </a:solidFill>
                <a:latin typeface="Helios"/>
                <a:ea typeface="Helios"/>
                <a:cs typeface="Helios"/>
                <a:sym typeface="Helios"/>
              </a:rPr>
              <a:t>Naïve Bayes algorithm with feature selection </a:t>
            </a:r>
          </a:p>
          <a:p>
            <a:pPr algn="ctr">
              <a:lnSpc>
                <a:spcPts val="4199"/>
              </a:lnSpc>
              <a:spcBef>
                <a:spcPct val="0"/>
              </a:spcBef>
            </a:pPr>
            <a:r>
              <a:rPr lang="en-US" sz="2999">
                <a:solidFill>
                  <a:srgbClr val="164D7B"/>
                </a:solidFill>
                <a:latin typeface="Helios"/>
                <a:ea typeface="Helios"/>
                <a:cs typeface="Helios"/>
                <a:sym typeface="Helios"/>
              </a:rPr>
              <a:t>using Wrapper method.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562118"/>
            <a:ext cx="18288000" cy="3724882"/>
            <a:chOff x="0" y="0"/>
            <a:chExt cx="4816593" cy="981039"/>
          </a:xfrm>
        </p:grpSpPr>
        <p:sp>
          <p:nvSpPr>
            <p:cNvPr id="3" name="Freeform 3"/>
            <p:cNvSpPr/>
            <p:nvPr/>
          </p:nvSpPr>
          <p:spPr>
            <a:xfrm>
              <a:off x="0" y="0"/>
              <a:ext cx="4816592" cy="981039"/>
            </a:xfrm>
            <a:custGeom>
              <a:avLst/>
              <a:gdLst/>
              <a:ahLst/>
              <a:cxnLst/>
              <a:rect l="l" t="t" r="r" b="b"/>
              <a:pathLst>
                <a:path w="4816592" h="981039">
                  <a:moveTo>
                    <a:pt x="0" y="0"/>
                  </a:moveTo>
                  <a:lnTo>
                    <a:pt x="4816592" y="0"/>
                  </a:lnTo>
                  <a:lnTo>
                    <a:pt x="4816592" y="981039"/>
                  </a:lnTo>
                  <a:lnTo>
                    <a:pt x="0" y="981039"/>
                  </a:lnTo>
                  <a:close/>
                </a:path>
              </a:pathLst>
            </a:custGeom>
            <a:solidFill>
              <a:srgbClr val="F4F4F4"/>
            </a:solidFill>
          </p:spPr>
          <p:txBody>
            <a:bodyPr/>
            <a:lstStyle/>
            <a:p>
              <a:endParaRPr lang="en-SA"/>
            </a:p>
          </p:txBody>
        </p:sp>
        <p:sp>
          <p:nvSpPr>
            <p:cNvPr id="4" name="TextBox 4"/>
            <p:cNvSpPr txBox="1"/>
            <p:nvPr/>
          </p:nvSpPr>
          <p:spPr>
            <a:xfrm>
              <a:off x="0" y="-38100"/>
              <a:ext cx="4816593" cy="1019139"/>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5400000">
            <a:off x="2997833" y="608003"/>
            <a:ext cx="11694847" cy="15633112"/>
            <a:chOff x="0" y="0"/>
            <a:chExt cx="15593129" cy="20844150"/>
          </a:xfrm>
        </p:grpSpPr>
        <p:sp>
          <p:nvSpPr>
            <p:cNvPr id="6" name="Freeform 6"/>
            <p:cNvSpPr/>
            <p:nvPr/>
          </p:nvSpPr>
          <p:spPr>
            <a:xfrm>
              <a:off x="0" y="5484231"/>
              <a:ext cx="9626363" cy="9626363"/>
            </a:xfrm>
            <a:custGeom>
              <a:avLst/>
              <a:gdLst/>
              <a:ahLst/>
              <a:cxnLst/>
              <a:rect l="l" t="t" r="r" b="b"/>
              <a:pathLst>
                <a:path w="9626363" h="9626363">
                  <a:moveTo>
                    <a:pt x="0" y="0"/>
                  </a:moveTo>
                  <a:lnTo>
                    <a:pt x="9626363" y="0"/>
                  </a:lnTo>
                  <a:lnTo>
                    <a:pt x="9626363" y="9626363"/>
                  </a:lnTo>
                  <a:lnTo>
                    <a:pt x="0" y="9626363"/>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7" name="Freeform 7"/>
            <p:cNvSpPr/>
            <p:nvPr/>
          </p:nvSpPr>
          <p:spPr>
            <a:xfrm>
              <a:off x="5966766" y="11217787"/>
              <a:ext cx="9626363" cy="9626363"/>
            </a:xfrm>
            <a:custGeom>
              <a:avLst/>
              <a:gdLst/>
              <a:ahLst/>
              <a:cxnLst/>
              <a:rect l="l" t="t" r="r" b="b"/>
              <a:pathLst>
                <a:path w="9626363" h="9626363">
                  <a:moveTo>
                    <a:pt x="0" y="0"/>
                  </a:moveTo>
                  <a:lnTo>
                    <a:pt x="9626363" y="0"/>
                  </a:lnTo>
                  <a:lnTo>
                    <a:pt x="9626363" y="9626363"/>
                  </a:lnTo>
                  <a:lnTo>
                    <a:pt x="0" y="9626363"/>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8" name="Freeform 8"/>
            <p:cNvSpPr/>
            <p:nvPr/>
          </p:nvSpPr>
          <p:spPr>
            <a:xfrm>
              <a:off x="5966766" y="0"/>
              <a:ext cx="9626363" cy="9626363"/>
            </a:xfrm>
            <a:custGeom>
              <a:avLst/>
              <a:gdLst/>
              <a:ahLst/>
              <a:cxnLst/>
              <a:rect l="l" t="t" r="r" b="b"/>
              <a:pathLst>
                <a:path w="9626363" h="9626363">
                  <a:moveTo>
                    <a:pt x="0" y="0"/>
                  </a:moveTo>
                  <a:lnTo>
                    <a:pt x="9626363" y="0"/>
                  </a:lnTo>
                  <a:lnTo>
                    <a:pt x="9626363" y="9626363"/>
                  </a:lnTo>
                  <a:lnTo>
                    <a:pt x="0" y="9626363"/>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txBody>
            <a:bodyPr/>
            <a:lstStyle/>
            <a:p>
              <a:endParaRPr lang="en-SA"/>
            </a:p>
          </p:txBody>
        </p:sp>
      </p:grpSp>
      <p:sp>
        <p:nvSpPr>
          <p:cNvPr id="9" name="Freeform 9"/>
          <p:cNvSpPr/>
          <p:nvPr/>
        </p:nvSpPr>
        <p:spPr>
          <a:xfrm>
            <a:off x="0" y="-667321"/>
            <a:ext cx="18288000" cy="7229439"/>
          </a:xfrm>
          <a:custGeom>
            <a:avLst/>
            <a:gdLst/>
            <a:ahLst/>
            <a:cxnLst/>
            <a:rect l="l" t="t" r="r" b="b"/>
            <a:pathLst>
              <a:path w="18288000" h="7229439">
                <a:moveTo>
                  <a:pt x="0" y="0"/>
                </a:moveTo>
                <a:lnTo>
                  <a:pt x="18288000" y="0"/>
                </a:lnTo>
                <a:lnTo>
                  <a:pt x="18288000" y="7229439"/>
                </a:lnTo>
                <a:lnTo>
                  <a:pt x="0" y="7229439"/>
                </a:lnTo>
                <a:lnTo>
                  <a:pt x="0" y="0"/>
                </a:lnTo>
                <a:close/>
              </a:path>
            </a:pathLst>
          </a:custGeom>
          <a:blipFill>
            <a:blip r:embed="rId4">
              <a:extLst>
                <a:ext uri="{96DAC541-7B7A-43D3-8B79-37D633B846F1}">
                  <asvg:svgBlip xmlns:asvg="http://schemas.microsoft.com/office/drawing/2016/SVG/main" r:embed="rId5"/>
                </a:ext>
              </a:extLst>
            </a:blip>
            <a:stretch>
              <a:fillRect t="-42120"/>
            </a:stretch>
          </a:blipFill>
        </p:spPr>
        <p:txBody>
          <a:bodyPr/>
          <a:lstStyle/>
          <a:p>
            <a:endParaRPr lang="en-SA"/>
          </a:p>
        </p:txBody>
      </p:sp>
      <p:sp>
        <p:nvSpPr>
          <p:cNvPr id="10" name="Freeform 10"/>
          <p:cNvSpPr/>
          <p:nvPr/>
        </p:nvSpPr>
        <p:spPr>
          <a:xfrm>
            <a:off x="2977073" y="0"/>
            <a:ext cx="12893897" cy="6562118"/>
          </a:xfrm>
          <a:custGeom>
            <a:avLst/>
            <a:gdLst/>
            <a:ahLst/>
            <a:cxnLst/>
            <a:rect l="l" t="t" r="r" b="b"/>
            <a:pathLst>
              <a:path w="12893897" h="6562118">
                <a:moveTo>
                  <a:pt x="0" y="0"/>
                </a:moveTo>
                <a:lnTo>
                  <a:pt x="12893897" y="0"/>
                </a:lnTo>
                <a:lnTo>
                  <a:pt x="12893897" y="6562118"/>
                </a:lnTo>
                <a:lnTo>
                  <a:pt x="0" y="6562118"/>
                </a:lnTo>
                <a:lnTo>
                  <a:pt x="0" y="0"/>
                </a:lnTo>
                <a:close/>
              </a:path>
            </a:pathLst>
          </a:custGeom>
          <a:blipFill>
            <a:blip r:embed="rId6">
              <a:alphaModFix amt="5000"/>
            </a:blip>
            <a:stretch>
              <a:fillRect l="-10287" t="-63708" r="-31547" b="-67735"/>
            </a:stretch>
          </a:blipFill>
        </p:spPr>
        <p:txBody>
          <a:bodyPr/>
          <a:lstStyle/>
          <a:p>
            <a:endParaRPr lang="en-SA"/>
          </a:p>
        </p:txBody>
      </p:sp>
      <p:sp>
        <p:nvSpPr>
          <p:cNvPr id="11" name="TextBox 11"/>
          <p:cNvSpPr txBox="1"/>
          <p:nvPr/>
        </p:nvSpPr>
        <p:spPr>
          <a:xfrm>
            <a:off x="4118449" y="4753490"/>
            <a:ext cx="10051101" cy="1510671"/>
          </a:xfrm>
          <a:prstGeom prst="rect">
            <a:avLst/>
          </a:prstGeom>
        </p:spPr>
        <p:txBody>
          <a:bodyPr lIns="0" tIns="0" rIns="0" bIns="0" rtlCol="0" anchor="t">
            <a:spAutoFit/>
          </a:bodyPr>
          <a:lstStyle/>
          <a:p>
            <a:pPr algn="ctr">
              <a:lnSpc>
                <a:spcPts val="12089"/>
              </a:lnSpc>
            </a:pPr>
            <a:r>
              <a:rPr lang="en-US" sz="9299" b="1">
                <a:solidFill>
                  <a:srgbClr val="FFFFFF">
                    <a:alpha val="90980"/>
                  </a:srgbClr>
                </a:solidFill>
                <a:latin typeface="Klein Bold"/>
                <a:ea typeface="Klein Bold"/>
                <a:cs typeface="Klein Bold"/>
                <a:sym typeface="Klein Bold"/>
              </a:rPr>
              <a:t>Testing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171928" y="215303"/>
            <a:ext cx="9856393" cy="9856393"/>
            <a:chOff x="0" y="0"/>
            <a:chExt cx="13141858" cy="13141858"/>
          </a:xfrm>
        </p:grpSpPr>
        <p:sp>
          <p:nvSpPr>
            <p:cNvPr id="3" name="Freeform 3"/>
            <p:cNvSpPr/>
            <p:nvPr/>
          </p:nvSpPr>
          <p:spPr>
            <a:xfrm rot="-1200957">
              <a:off x="1444916" y="1444916"/>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4" name="Freeform 4"/>
            <p:cNvSpPr/>
            <p:nvPr/>
          </p:nvSpPr>
          <p:spPr>
            <a:xfrm>
              <a:off x="1311122" y="1311122"/>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A"/>
            </a:p>
          </p:txBody>
        </p:sp>
      </p:grpSp>
      <p:sp>
        <p:nvSpPr>
          <p:cNvPr id="5" name="TextBox 5"/>
          <p:cNvSpPr txBox="1"/>
          <p:nvPr/>
        </p:nvSpPr>
        <p:spPr>
          <a:xfrm>
            <a:off x="757248" y="798061"/>
            <a:ext cx="7285740" cy="1050925"/>
          </a:xfrm>
          <a:prstGeom prst="rect">
            <a:avLst/>
          </a:prstGeom>
        </p:spPr>
        <p:txBody>
          <a:bodyPr lIns="0" tIns="0" rIns="0" bIns="0" rtlCol="0" anchor="t">
            <a:spAutoFit/>
          </a:bodyPr>
          <a:lstStyle/>
          <a:p>
            <a:pPr algn="l">
              <a:lnSpc>
                <a:spcPts val="8450"/>
              </a:lnSpc>
            </a:pPr>
            <a:r>
              <a:rPr lang="en-US" sz="6500" b="1">
                <a:solidFill>
                  <a:srgbClr val="164D7B"/>
                </a:solidFill>
                <a:latin typeface="Klein Bold"/>
                <a:ea typeface="Klein Bold"/>
                <a:cs typeface="Klein Bold"/>
                <a:sym typeface="Klein Bold"/>
              </a:rPr>
              <a:t>Test plan</a:t>
            </a:r>
          </a:p>
        </p:txBody>
      </p:sp>
      <p:sp>
        <p:nvSpPr>
          <p:cNvPr id="6" name="TextBox 6"/>
          <p:cNvSpPr txBox="1"/>
          <p:nvPr/>
        </p:nvSpPr>
        <p:spPr>
          <a:xfrm>
            <a:off x="788323" y="1867193"/>
            <a:ext cx="14509330" cy="4672561"/>
          </a:xfrm>
          <a:prstGeom prst="rect">
            <a:avLst/>
          </a:prstGeom>
        </p:spPr>
        <p:txBody>
          <a:bodyPr lIns="0" tIns="0" rIns="0" bIns="0" rtlCol="0" anchor="t">
            <a:spAutoFit/>
          </a:bodyPr>
          <a:lstStyle/>
          <a:p>
            <a:pPr algn="l">
              <a:lnSpc>
                <a:spcPts val="6157"/>
              </a:lnSpc>
            </a:pPr>
            <a:r>
              <a:rPr lang="en-US" sz="4000" dirty="0">
                <a:solidFill>
                  <a:srgbClr val="2A2E3A"/>
                </a:solidFill>
                <a:latin typeface="Helios"/>
                <a:ea typeface="Helios"/>
                <a:cs typeface="Helios"/>
                <a:sym typeface="Helios"/>
              </a:rPr>
              <a:t>The dataset was divided into 70% for training and 30% for testing using WEKA. </a:t>
            </a:r>
          </a:p>
          <a:p>
            <a:pPr algn="l">
              <a:lnSpc>
                <a:spcPts val="6157"/>
              </a:lnSpc>
            </a:pPr>
            <a:r>
              <a:rPr lang="en-US" sz="4000" dirty="0">
                <a:solidFill>
                  <a:srgbClr val="2A2E3A"/>
                </a:solidFill>
                <a:latin typeface="Helios"/>
                <a:ea typeface="Helios"/>
                <a:cs typeface="Helios"/>
                <a:sym typeface="Helios"/>
              </a:rPr>
              <a:t>Each model was trained and tested with and without feature selection to compare performance. </a:t>
            </a:r>
          </a:p>
          <a:p>
            <a:pPr algn="l">
              <a:lnSpc>
                <a:spcPts val="6157"/>
              </a:lnSpc>
            </a:pPr>
            <a:r>
              <a:rPr lang="en-US" sz="4000" dirty="0">
                <a:solidFill>
                  <a:srgbClr val="2A2E3A"/>
                </a:solidFill>
                <a:latin typeface="Helios"/>
                <a:ea typeface="Helios"/>
                <a:cs typeface="Helios"/>
                <a:sym typeface="Helios"/>
              </a:rPr>
              <a:t>We used several metrics to measure the results, including Accuracy, Precision, Recall, F1-Score, ROC Area, and MCC.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171928" y="215303"/>
            <a:ext cx="9856393" cy="9856393"/>
            <a:chOff x="0" y="0"/>
            <a:chExt cx="13141858" cy="13141858"/>
          </a:xfrm>
        </p:grpSpPr>
        <p:sp>
          <p:nvSpPr>
            <p:cNvPr id="3" name="Freeform 3"/>
            <p:cNvSpPr/>
            <p:nvPr/>
          </p:nvSpPr>
          <p:spPr>
            <a:xfrm rot="-1200957">
              <a:off x="1444916" y="1444916"/>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4" name="Freeform 4"/>
            <p:cNvSpPr/>
            <p:nvPr/>
          </p:nvSpPr>
          <p:spPr>
            <a:xfrm>
              <a:off x="1311122" y="1311122"/>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A"/>
            </a:p>
          </p:txBody>
        </p:sp>
      </p:grpSp>
      <p:sp>
        <p:nvSpPr>
          <p:cNvPr id="5" name="TextBox 5"/>
          <p:cNvSpPr txBox="1"/>
          <p:nvPr/>
        </p:nvSpPr>
        <p:spPr>
          <a:xfrm>
            <a:off x="757248" y="798061"/>
            <a:ext cx="7285740" cy="1067600"/>
          </a:xfrm>
          <a:prstGeom prst="rect">
            <a:avLst/>
          </a:prstGeom>
        </p:spPr>
        <p:txBody>
          <a:bodyPr lIns="0" tIns="0" rIns="0" bIns="0" rtlCol="0" anchor="t">
            <a:spAutoFit/>
          </a:bodyPr>
          <a:lstStyle/>
          <a:p>
            <a:pPr algn="l">
              <a:lnSpc>
                <a:spcPts val="8450"/>
              </a:lnSpc>
            </a:pPr>
            <a:r>
              <a:rPr lang="en-US" sz="6500" b="1" dirty="0">
                <a:solidFill>
                  <a:srgbClr val="164D7B"/>
                </a:solidFill>
                <a:latin typeface="Klein Bold"/>
                <a:ea typeface="Klein Bold"/>
                <a:cs typeface="Klein Bold"/>
                <a:sym typeface="Klein Bold"/>
              </a:rPr>
              <a:t>Testing Process</a:t>
            </a:r>
          </a:p>
        </p:txBody>
      </p:sp>
      <p:sp>
        <p:nvSpPr>
          <p:cNvPr id="6" name="TextBox 6"/>
          <p:cNvSpPr txBox="1"/>
          <p:nvPr/>
        </p:nvSpPr>
        <p:spPr>
          <a:xfrm>
            <a:off x="788322" y="1867193"/>
            <a:ext cx="16051877" cy="8576515"/>
          </a:xfrm>
          <a:prstGeom prst="rect">
            <a:avLst/>
          </a:prstGeom>
        </p:spPr>
        <p:txBody>
          <a:bodyPr wrap="square" lIns="0" tIns="0" rIns="0" bIns="0" rtlCol="0" anchor="t">
            <a:spAutoFit/>
          </a:bodyPr>
          <a:lstStyle/>
          <a:p>
            <a:pPr marL="571500" marR="0" lvl="0" indent="-571500" algn="just">
              <a:lnSpc>
                <a:spcPct val="150000"/>
              </a:lnSpc>
              <a:spcBef>
                <a:spcPts val="0"/>
              </a:spcBef>
              <a:spcAft>
                <a:spcPts val="1000"/>
              </a:spcAft>
              <a:buSzPts val="1000"/>
              <a:buFont typeface="Arial" panose="020B0604020202020204" pitchFamily="34" charset="0"/>
              <a:buChar char="•"/>
              <a:tabLst>
                <a:tab pos="457200" algn="l"/>
              </a:tabLst>
            </a:pPr>
            <a:r>
              <a:rPr lang="en-US" sz="4000" b="1" dirty="0">
                <a:effectLst/>
                <a:latin typeface="Helios" panose="020B0604020202020204" charset="0"/>
                <a:ea typeface="Calibri" panose="020F0502020204030204" pitchFamily="34" charset="0"/>
              </a:rPr>
              <a:t>Data preprocessing validation:</a:t>
            </a:r>
            <a:r>
              <a:rPr lang="en-US" sz="4000" dirty="0">
                <a:effectLst/>
                <a:latin typeface="Helios" panose="020B0604020202020204" charset="0"/>
                <a:ea typeface="Calibri" panose="020F0502020204030204" pitchFamily="34" charset="0"/>
              </a:rPr>
              <a:t> Ensuring missing values and inconsistencies in the dataset caused by duplicate records are correctly handled before training.</a:t>
            </a:r>
          </a:p>
          <a:p>
            <a:pPr marL="571500" marR="0" lvl="0" indent="-571500" algn="just">
              <a:lnSpc>
                <a:spcPct val="150000"/>
              </a:lnSpc>
              <a:spcBef>
                <a:spcPts val="0"/>
              </a:spcBef>
              <a:spcAft>
                <a:spcPts val="1000"/>
              </a:spcAft>
              <a:buSzPts val="1000"/>
              <a:buFont typeface="Arial" panose="020B0604020202020204" pitchFamily="34" charset="0"/>
              <a:buChar char="•"/>
              <a:tabLst>
                <a:tab pos="457200" algn="l"/>
              </a:tabLst>
            </a:pPr>
            <a:r>
              <a:rPr lang="en-US" sz="4000" b="1" dirty="0">
                <a:effectLst/>
                <a:latin typeface="Helios" panose="020B0604020202020204" charset="0"/>
                <a:ea typeface="Calibri" panose="020F0502020204030204" pitchFamily="34" charset="0"/>
              </a:rPr>
              <a:t>Machine learning model performance</a:t>
            </a:r>
          </a:p>
          <a:p>
            <a:pPr marL="571500" marR="0" lvl="0" indent="-571500" algn="just">
              <a:lnSpc>
                <a:spcPct val="150000"/>
              </a:lnSpc>
              <a:spcBef>
                <a:spcPts val="0"/>
              </a:spcBef>
              <a:spcAft>
                <a:spcPts val="1000"/>
              </a:spcAft>
              <a:buSzPts val="1000"/>
              <a:buFont typeface="Arial" panose="020B0604020202020204" pitchFamily="34" charset="0"/>
              <a:buChar char="•"/>
              <a:tabLst>
                <a:tab pos="457200" algn="l"/>
              </a:tabLst>
            </a:pPr>
            <a:r>
              <a:rPr lang="en-US" sz="4000" b="1" dirty="0">
                <a:effectLst/>
                <a:latin typeface="Helios" panose="020B0604020202020204" charset="0"/>
                <a:ea typeface="Calibri" panose="020F0502020204030204" pitchFamily="34" charset="0"/>
              </a:rPr>
              <a:t>Feature selection impact:</a:t>
            </a:r>
            <a:r>
              <a:rPr lang="en-US" sz="4000" dirty="0">
                <a:effectLst/>
                <a:latin typeface="Helios" panose="020B0604020202020204" charset="0"/>
                <a:ea typeface="Calibri" panose="020F0502020204030204" pitchFamily="34" charset="0"/>
              </a:rPr>
              <a:t> Analyzing the effect of using the Wrapper Method on model accuracy.</a:t>
            </a:r>
          </a:p>
          <a:p>
            <a:pPr marL="571500" marR="0" lvl="0" indent="-571500" algn="just">
              <a:lnSpc>
                <a:spcPct val="150000"/>
              </a:lnSpc>
              <a:spcBef>
                <a:spcPts val="0"/>
              </a:spcBef>
              <a:spcAft>
                <a:spcPts val="1000"/>
              </a:spcAft>
              <a:buSzPts val="1000"/>
              <a:buFont typeface="Arial" panose="020B0604020202020204" pitchFamily="34" charset="0"/>
              <a:buChar char="•"/>
              <a:tabLst>
                <a:tab pos="457200" algn="l"/>
              </a:tabLst>
            </a:pPr>
            <a:r>
              <a:rPr lang="en-US" sz="4000" b="1" dirty="0">
                <a:effectLst/>
                <a:latin typeface="Helios" panose="020B0604020202020204" charset="0"/>
                <a:ea typeface="Calibri" panose="020F0502020204030204" pitchFamily="34" charset="0"/>
              </a:rPr>
              <a:t>System reliability:</a:t>
            </a:r>
            <a:r>
              <a:rPr lang="en-US" sz="4000" dirty="0">
                <a:effectLst/>
                <a:latin typeface="Helios" panose="020B0604020202020204" charset="0"/>
                <a:ea typeface="Calibri" panose="020F0502020204030204" pitchFamily="34" charset="0"/>
              </a:rPr>
              <a:t> Evaluating model effectiveness using performance metrics such as accuracy, precision, recall, and F1-score.</a:t>
            </a:r>
          </a:p>
        </p:txBody>
      </p:sp>
    </p:spTree>
    <p:extLst>
      <p:ext uri="{BB962C8B-B14F-4D97-AF65-F5344CB8AC3E}">
        <p14:creationId xmlns:p14="http://schemas.microsoft.com/office/powerpoint/2010/main" val="1473636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125919"/>
            <a:ext cx="18288000" cy="1161081"/>
            <a:chOff x="0" y="0"/>
            <a:chExt cx="4816593" cy="305799"/>
          </a:xfrm>
        </p:grpSpPr>
        <p:sp>
          <p:nvSpPr>
            <p:cNvPr id="3" name="Freeform 3"/>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txBody>
            <a:bodyPr/>
            <a:lstStyle/>
            <a:p>
              <a:endParaRPr lang="en-SA"/>
            </a:p>
          </p:txBody>
        </p:sp>
        <p:sp>
          <p:nvSpPr>
            <p:cNvPr id="4" name="TextBox 4"/>
            <p:cNvSpPr txBox="1"/>
            <p:nvPr/>
          </p:nvSpPr>
          <p:spPr>
            <a:xfrm>
              <a:off x="0" y="-38100"/>
              <a:ext cx="4816593" cy="343899"/>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604143" y="247321"/>
            <a:ext cx="4857794" cy="1050925"/>
          </a:xfrm>
          <a:prstGeom prst="rect">
            <a:avLst/>
          </a:prstGeom>
        </p:spPr>
        <p:txBody>
          <a:bodyPr lIns="0" tIns="0" rIns="0" bIns="0" rtlCol="0" anchor="t">
            <a:spAutoFit/>
          </a:bodyPr>
          <a:lstStyle/>
          <a:p>
            <a:pPr algn="ctr">
              <a:lnSpc>
                <a:spcPts val="8450"/>
              </a:lnSpc>
            </a:pPr>
            <a:r>
              <a:rPr lang="en-US" sz="6500" b="1">
                <a:solidFill>
                  <a:srgbClr val="164D7B"/>
                </a:solidFill>
                <a:latin typeface="Klein Bold"/>
                <a:ea typeface="Klein Bold"/>
                <a:cs typeface="Klein Bold"/>
                <a:sym typeface="Klein Bold"/>
              </a:rPr>
              <a:t>Test cases</a:t>
            </a:r>
          </a:p>
        </p:txBody>
      </p:sp>
      <p:graphicFrame>
        <p:nvGraphicFramePr>
          <p:cNvPr id="6" name="Table 6"/>
          <p:cNvGraphicFramePr>
            <a:graphicFrameLocks noGrp="1"/>
          </p:cNvGraphicFramePr>
          <p:nvPr/>
        </p:nvGraphicFramePr>
        <p:xfrm>
          <a:off x="339746" y="1520825"/>
          <a:ext cx="17608509" cy="8194280"/>
        </p:xfrm>
        <a:graphic>
          <a:graphicData uri="http://schemas.openxmlformats.org/drawingml/2006/table">
            <a:tbl>
              <a:tblPr/>
              <a:tblGrid>
                <a:gridCol w="4954525">
                  <a:extLst>
                    <a:ext uri="{9D8B030D-6E8A-4147-A177-3AD203B41FA5}">
                      <a16:colId xmlns:a16="http://schemas.microsoft.com/office/drawing/2014/main" val="20000"/>
                    </a:ext>
                  </a:extLst>
                </a:gridCol>
                <a:gridCol w="12653984">
                  <a:extLst>
                    <a:ext uri="{9D8B030D-6E8A-4147-A177-3AD203B41FA5}">
                      <a16:colId xmlns:a16="http://schemas.microsoft.com/office/drawing/2014/main" val="20001"/>
                    </a:ext>
                  </a:extLst>
                </a:gridCol>
              </a:tblGrid>
              <a:tr h="801031">
                <a:tc>
                  <a:txBody>
                    <a:bodyPr/>
                    <a:lstStyle/>
                    <a:p>
                      <a:pPr algn="ctr">
                        <a:lnSpc>
                          <a:spcPts val="3079"/>
                        </a:lnSpc>
                        <a:defRPr/>
                      </a:pPr>
                      <a:r>
                        <a:rPr lang="en-US" sz="2199" b="1" i="1">
                          <a:solidFill>
                            <a:srgbClr val="164D7B"/>
                          </a:solidFill>
                          <a:latin typeface="Helios Bold Italics"/>
                          <a:ea typeface="Helios Bold Italics"/>
                          <a:cs typeface="Helios Bold Italics"/>
                          <a:sym typeface="Helios Bold Italics"/>
                        </a:rPr>
                        <a:t>Test Case</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4F4F4"/>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Expected Outcome</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extLst>
                  <a:ext uri="{0D108BD9-81ED-4DB2-BD59-A6C34878D82A}">
                    <a16:rowId xmlns:a16="http://schemas.microsoft.com/office/drawing/2014/main" val="10000"/>
                  </a:ext>
                </a:extLst>
              </a:tr>
              <a:tr h="954304">
                <a:tc>
                  <a:txBody>
                    <a:bodyPr/>
                    <a:lstStyle/>
                    <a:p>
                      <a:pPr algn="l">
                        <a:lnSpc>
                          <a:spcPts val="3079"/>
                        </a:lnSpc>
                        <a:defRPr/>
                      </a:pPr>
                      <a:r>
                        <a:rPr lang="en-US" sz="2199" b="1">
                          <a:solidFill>
                            <a:srgbClr val="164D7B"/>
                          </a:solidFill>
                          <a:latin typeface="Helios Bold"/>
                          <a:ea typeface="Helios Bold"/>
                          <a:cs typeface="Helios Bold"/>
                          <a:sym typeface="Helios Bold"/>
                        </a:rPr>
                        <a:t>1- Validation Check</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079"/>
                        </a:lnSpc>
                        <a:defRPr/>
                      </a:pPr>
                      <a:r>
                        <a:rPr lang="en-US" sz="2199">
                          <a:solidFill>
                            <a:srgbClr val="2A2E3A"/>
                          </a:solidFill>
                          <a:latin typeface="Helios"/>
                          <a:ea typeface="Helios"/>
                          <a:cs typeface="Helios"/>
                          <a:sym typeface="Helios"/>
                        </a:rPr>
                        <a:t>All data has been validated, and no invalid entries were found.</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1"/>
                  </a:ext>
                </a:extLst>
              </a:tr>
              <a:tr h="954304">
                <a:tc>
                  <a:txBody>
                    <a:bodyPr/>
                    <a:lstStyle/>
                    <a:p>
                      <a:pPr algn="l">
                        <a:lnSpc>
                          <a:spcPts val="3079"/>
                        </a:lnSpc>
                        <a:defRPr/>
                      </a:pPr>
                      <a:r>
                        <a:rPr lang="en-US" sz="2199" b="1">
                          <a:solidFill>
                            <a:srgbClr val="164D7B"/>
                          </a:solidFill>
                          <a:latin typeface="Helios Bold"/>
                          <a:ea typeface="Helios Bold"/>
                          <a:cs typeface="Helios Bold"/>
                          <a:sym typeface="Helios Bold"/>
                        </a:rPr>
                        <a:t> 2- Handling Missing Values</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079"/>
                        </a:lnSpc>
                        <a:defRPr/>
                      </a:pPr>
                      <a:r>
                        <a:rPr lang="en-US" sz="2199">
                          <a:solidFill>
                            <a:srgbClr val="000000"/>
                          </a:solidFill>
                          <a:latin typeface="Helios"/>
                          <a:ea typeface="Helios"/>
                          <a:cs typeface="Helios"/>
                          <a:sym typeface="Helios"/>
                        </a:rPr>
                        <a:t>No missing values were detected in the dataset.</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2"/>
                  </a:ext>
                </a:extLst>
              </a:tr>
              <a:tr h="954304">
                <a:tc>
                  <a:txBody>
                    <a:bodyPr/>
                    <a:lstStyle/>
                    <a:p>
                      <a:pPr algn="l">
                        <a:lnSpc>
                          <a:spcPts val="3079"/>
                        </a:lnSpc>
                        <a:defRPr/>
                      </a:pPr>
                      <a:r>
                        <a:rPr lang="en-US" sz="2199" b="1">
                          <a:solidFill>
                            <a:srgbClr val="164D7B"/>
                          </a:solidFill>
                          <a:latin typeface="Helios Bold"/>
                          <a:ea typeface="Helios Bold"/>
                          <a:cs typeface="Helios Bold"/>
                          <a:sym typeface="Helios Bold"/>
                        </a:rPr>
                        <a:t>3- Check Duplicate Data</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079"/>
                        </a:lnSpc>
                        <a:defRPr/>
                      </a:pPr>
                      <a:r>
                        <a:rPr lang="en-US" sz="2199">
                          <a:solidFill>
                            <a:srgbClr val="000000"/>
                          </a:solidFill>
                          <a:latin typeface="Helios"/>
                          <a:ea typeface="Helios"/>
                          <a:cs typeface="Helios"/>
                          <a:sym typeface="Helios"/>
                        </a:rPr>
                        <a:t>Duplicate patient records were identified and removed.</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3"/>
                  </a:ext>
                </a:extLst>
              </a:tr>
              <a:tr h="954304">
                <a:tc>
                  <a:txBody>
                    <a:bodyPr/>
                    <a:lstStyle/>
                    <a:p>
                      <a:pPr algn="l">
                        <a:lnSpc>
                          <a:spcPts val="3079"/>
                        </a:lnSpc>
                        <a:defRPr/>
                      </a:pPr>
                      <a:r>
                        <a:rPr lang="en-US" sz="2199" b="1">
                          <a:solidFill>
                            <a:srgbClr val="164D7B"/>
                          </a:solidFill>
                          <a:latin typeface="Helios Bold"/>
                          <a:ea typeface="Helios Bold"/>
                          <a:cs typeface="Helios Bold"/>
                          <a:sym typeface="Helios Bold"/>
                        </a:rPr>
                        <a:t>4- Feature Selection</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079"/>
                        </a:lnSpc>
                        <a:defRPr/>
                      </a:pPr>
                      <a:r>
                        <a:rPr lang="en-US" sz="2199">
                          <a:solidFill>
                            <a:srgbClr val="000000"/>
                          </a:solidFill>
                          <a:latin typeface="Helios"/>
                          <a:ea typeface="Helios"/>
                          <a:cs typeface="Helios"/>
                          <a:sym typeface="Helios"/>
                        </a:rPr>
                        <a:t>The Wrapper Method was correctly applied to select the most relevant features.</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4"/>
                  </a:ext>
                </a:extLst>
              </a:tr>
              <a:tr h="1192011">
                <a:tc>
                  <a:txBody>
                    <a:bodyPr/>
                    <a:lstStyle/>
                    <a:p>
                      <a:pPr algn="l">
                        <a:lnSpc>
                          <a:spcPts val="3079"/>
                        </a:lnSpc>
                        <a:defRPr/>
                      </a:pPr>
                      <a:r>
                        <a:rPr lang="en-US" sz="2199" b="1">
                          <a:solidFill>
                            <a:srgbClr val="164D7B"/>
                          </a:solidFill>
                          <a:latin typeface="Helios Bold"/>
                          <a:ea typeface="Helios Bold"/>
                          <a:cs typeface="Helios Bold"/>
                          <a:sym typeface="Helios Bold"/>
                        </a:rPr>
                        <a:t>5- Model performance with selected features </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079"/>
                        </a:lnSpc>
                        <a:defRPr/>
                      </a:pPr>
                      <a:r>
                        <a:rPr lang="en-US" sz="2199">
                          <a:solidFill>
                            <a:srgbClr val="000000"/>
                          </a:solidFill>
                          <a:latin typeface="Helios"/>
                          <a:ea typeface="Helios"/>
                          <a:cs typeface="Helios"/>
                          <a:sym typeface="Helios"/>
                        </a:rPr>
                        <a:t>The model was trained using the selected features, and its performance was evaluated to verify that the feature selection enhanced accuracy or not</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5"/>
                  </a:ext>
                </a:extLst>
              </a:tr>
              <a:tr h="1192011">
                <a:tc>
                  <a:txBody>
                    <a:bodyPr/>
                    <a:lstStyle/>
                    <a:p>
                      <a:pPr algn="l">
                        <a:lnSpc>
                          <a:spcPts val="3079"/>
                        </a:lnSpc>
                        <a:defRPr/>
                      </a:pPr>
                      <a:r>
                        <a:rPr lang="en-US" sz="2199" b="1">
                          <a:solidFill>
                            <a:srgbClr val="164D7B"/>
                          </a:solidFill>
                          <a:latin typeface="Helios Bold"/>
                          <a:ea typeface="Helios Bold"/>
                          <a:cs typeface="Helios Bold"/>
                          <a:sym typeface="Helios Bold"/>
                        </a:rPr>
                        <a:t>6-Testing the model with all features</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079"/>
                        </a:lnSpc>
                        <a:defRPr/>
                      </a:pPr>
                      <a:r>
                        <a:rPr lang="en-US" sz="2199">
                          <a:solidFill>
                            <a:srgbClr val="000000"/>
                          </a:solidFill>
                          <a:latin typeface="Helios"/>
                          <a:ea typeface="Helios"/>
                          <a:cs typeface="Helios"/>
                          <a:sym typeface="Helios"/>
                        </a:rPr>
                        <a:t>The model was tested using all available features. Performance metrics were recorded to compare the results with the model that used only selected features.</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6"/>
                  </a:ext>
                </a:extLst>
              </a:tr>
              <a:tr h="1192011">
                <a:tc>
                  <a:txBody>
                    <a:bodyPr/>
                    <a:lstStyle/>
                    <a:p>
                      <a:pPr algn="l">
                        <a:lnSpc>
                          <a:spcPts val="3079"/>
                        </a:lnSpc>
                        <a:defRPr/>
                      </a:pPr>
                      <a:r>
                        <a:rPr lang="en-US" sz="2199" b="1">
                          <a:solidFill>
                            <a:srgbClr val="164D7B"/>
                          </a:solidFill>
                          <a:latin typeface="Helios Bold"/>
                          <a:ea typeface="Helios Bold"/>
                          <a:cs typeface="Helios Bold"/>
                          <a:sym typeface="Helios Bold"/>
                        </a:rPr>
                        <a:t>7- Testing the model performance model with different algorithms</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079"/>
                        </a:lnSpc>
                        <a:defRPr/>
                      </a:pPr>
                      <a:r>
                        <a:rPr lang="en-US" sz="2199">
                          <a:solidFill>
                            <a:srgbClr val="000000"/>
                          </a:solidFill>
                          <a:latin typeface="Helios"/>
                          <a:ea typeface="Helios"/>
                          <a:cs typeface="Helios"/>
                          <a:sym typeface="Helios"/>
                        </a:rPr>
                        <a:t>Various machine learning algorithms were applied to the dataset, and their performance was compared to identify the most suitable one.</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18BAB"/>
        </a:solidFill>
        <a:effectLst/>
      </p:bgPr>
    </p:bg>
    <p:spTree>
      <p:nvGrpSpPr>
        <p:cNvPr id="1" name=""/>
        <p:cNvGrpSpPr/>
        <p:nvPr/>
      </p:nvGrpSpPr>
      <p:grpSpPr>
        <a:xfrm>
          <a:off x="0" y="0"/>
          <a:ext cx="0" cy="0"/>
          <a:chOff x="0" y="0"/>
          <a:chExt cx="0" cy="0"/>
        </a:xfrm>
      </p:grpSpPr>
      <p:grpSp>
        <p:nvGrpSpPr>
          <p:cNvPr id="2" name="Group 2"/>
          <p:cNvGrpSpPr/>
          <p:nvPr/>
        </p:nvGrpSpPr>
        <p:grpSpPr>
          <a:xfrm>
            <a:off x="514350" y="485775"/>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FFFFF"/>
            </a:solidFill>
          </p:spPr>
          <p:txBody>
            <a:bodyPr/>
            <a:lstStyle/>
            <a:p>
              <a:endParaRPr lang="en-SA"/>
            </a:p>
          </p:txBody>
        </p:sp>
        <p:sp>
          <p:nvSpPr>
            <p:cNvPr id="4" name="TextBox 4"/>
            <p:cNvSpPr txBox="1"/>
            <p:nvPr/>
          </p:nvSpPr>
          <p:spPr>
            <a:xfrm>
              <a:off x="0" y="-47625"/>
              <a:ext cx="4545659" cy="2493433"/>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3017216" y="2633741"/>
            <a:ext cx="12253568" cy="6624559"/>
          </a:xfrm>
          <a:custGeom>
            <a:avLst/>
            <a:gdLst/>
            <a:ahLst/>
            <a:cxnLst/>
            <a:rect l="l" t="t" r="r" b="b"/>
            <a:pathLst>
              <a:path w="12253568" h="6624559">
                <a:moveTo>
                  <a:pt x="0" y="0"/>
                </a:moveTo>
                <a:lnTo>
                  <a:pt x="12253568" y="0"/>
                </a:lnTo>
                <a:lnTo>
                  <a:pt x="12253568" y="6624559"/>
                </a:lnTo>
                <a:lnTo>
                  <a:pt x="0" y="6624559"/>
                </a:lnTo>
                <a:lnTo>
                  <a:pt x="0" y="0"/>
                </a:lnTo>
                <a:close/>
              </a:path>
            </a:pathLst>
          </a:custGeom>
          <a:blipFill>
            <a:blip r:embed="rId2"/>
            <a:stretch>
              <a:fillRect b="-1040"/>
            </a:stretch>
          </a:blipFill>
        </p:spPr>
        <p:txBody>
          <a:bodyPr/>
          <a:lstStyle/>
          <a:p>
            <a:endParaRPr lang="en-SA"/>
          </a:p>
        </p:txBody>
      </p:sp>
      <p:sp>
        <p:nvSpPr>
          <p:cNvPr id="6" name="TextBox 6"/>
          <p:cNvSpPr txBox="1"/>
          <p:nvPr/>
        </p:nvSpPr>
        <p:spPr>
          <a:xfrm>
            <a:off x="1028700" y="962025"/>
            <a:ext cx="5171318" cy="822324"/>
          </a:xfrm>
          <a:prstGeom prst="rect">
            <a:avLst/>
          </a:prstGeom>
        </p:spPr>
        <p:txBody>
          <a:bodyPr lIns="0" tIns="0" rIns="0" bIns="0" rtlCol="0" anchor="t">
            <a:spAutoFit/>
          </a:bodyPr>
          <a:lstStyle/>
          <a:p>
            <a:pPr algn="l">
              <a:lnSpc>
                <a:spcPts val="6500"/>
              </a:lnSpc>
            </a:pPr>
            <a:r>
              <a:rPr lang="en-US" sz="5000" b="1">
                <a:solidFill>
                  <a:srgbClr val="164D7B"/>
                </a:solidFill>
                <a:latin typeface="Klein Bold"/>
                <a:ea typeface="Klein Bold"/>
                <a:cs typeface="Klein Bold"/>
                <a:sym typeface="Klein Bold"/>
              </a:rPr>
              <a:t>Test results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349282" y="215303"/>
            <a:ext cx="9856393" cy="9856393"/>
            <a:chOff x="0" y="0"/>
            <a:chExt cx="13141858" cy="13141858"/>
          </a:xfrm>
        </p:grpSpPr>
        <p:sp>
          <p:nvSpPr>
            <p:cNvPr id="3" name="Freeform 3"/>
            <p:cNvSpPr/>
            <p:nvPr/>
          </p:nvSpPr>
          <p:spPr>
            <a:xfrm rot="-1200957">
              <a:off x="1444916" y="1444916"/>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4" name="Freeform 4"/>
            <p:cNvSpPr/>
            <p:nvPr/>
          </p:nvSpPr>
          <p:spPr>
            <a:xfrm>
              <a:off x="1311122" y="1311122"/>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A"/>
            </a:p>
          </p:txBody>
        </p:sp>
      </p:grpSp>
      <p:sp>
        <p:nvSpPr>
          <p:cNvPr id="5" name="TextBox 5"/>
          <p:cNvSpPr txBox="1"/>
          <p:nvPr/>
        </p:nvSpPr>
        <p:spPr>
          <a:xfrm>
            <a:off x="991594" y="962025"/>
            <a:ext cx="7285740" cy="1050925"/>
          </a:xfrm>
          <a:prstGeom prst="rect">
            <a:avLst/>
          </a:prstGeom>
        </p:spPr>
        <p:txBody>
          <a:bodyPr lIns="0" tIns="0" rIns="0" bIns="0" rtlCol="0" anchor="t">
            <a:spAutoFit/>
          </a:bodyPr>
          <a:lstStyle/>
          <a:p>
            <a:pPr algn="l">
              <a:lnSpc>
                <a:spcPts val="8450"/>
              </a:lnSpc>
            </a:pPr>
            <a:r>
              <a:rPr lang="en-US" sz="6500" b="1">
                <a:solidFill>
                  <a:srgbClr val="164D7B"/>
                </a:solidFill>
                <a:latin typeface="Klein Bold"/>
                <a:ea typeface="Klein Bold"/>
                <a:cs typeface="Klein Bold"/>
                <a:sym typeface="Klein Bold"/>
              </a:rPr>
              <a:t>Introduction</a:t>
            </a:r>
          </a:p>
        </p:txBody>
      </p:sp>
      <p:sp>
        <p:nvSpPr>
          <p:cNvPr id="6" name="TextBox 6"/>
          <p:cNvSpPr txBox="1"/>
          <p:nvPr/>
        </p:nvSpPr>
        <p:spPr>
          <a:xfrm>
            <a:off x="1028700" y="2114564"/>
            <a:ext cx="14497268" cy="6352508"/>
          </a:xfrm>
          <a:prstGeom prst="rect">
            <a:avLst/>
          </a:prstGeom>
        </p:spPr>
        <p:txBody>
          <a:bodyPr lIns="0" tIns="0" rIns="0" bIns="0" rtlCol="0" anchor="t">
            <a:spAutoFit/>
          </a:bodyPr>
          <a:lstStyle/>
          <a:p>
            <a:pPr algn="just">
              <a:lnSpc>
                <a:spcPts val="5011"/>
              </a:lnSpc>
            </a:pPr>
            <a:r>
              <a:rPr lang="en-US" sz="3579" dirty="0">
                <a:solidFill>
                  <a:srgbClr val="2A2E3A"/>
                </a:solidFill>
                <a:latin typeface="Helios"/>
                <a:ea typeface="Helios"/>
                <a:cs typeface="Helios"/>
                <a:sym typeface="Helios"/>
              </a:rPr>
              <a:t>Diabetes is a ch</a:t>
            </a:r>
            <a:r>
              <a:rPr lang="en-US" sz="3579" u="none" dirty="0">
                <a:solidFill>
                  <a:srgbClr val="2A2E3A"/>
                </a:solidFill>
                <a:latin typeface="Helios"/>
                <a:ea typeface="Helios"/>
                <a:cs typeface="Helios"/>
                <a:sym typeface="Helios"/>
              </a:rPr>
              <a:t>ronic disease that poses a significant health challenge worldwide. Early prediction plays a key role in reducing its complications and improving patient outcomes. </a:t>
            </a:r>
          </a:p>
          <a:p>
            <a:pPr algn="just">
              <a:lnSpc>
                <a:spcPts val="5011"/>
              </a:lnSpc>
            </a:pPr>
            <a:r>
              <a:rPr lang="en-US" sz="3579" u="none" dirty="0">
                <a:solidFill>
                  <a:srgbClr val="2A2E3A"/>
                </a:solidFill>
                <a:latin typeface="Helios"/>
                <a:ea typeface="Helios"/>
                <a:cs typeface="Helios"/>
                <a:sym typeface="Helios"/>
              </a:rPr>
              <a:t>In this project, we developed a predictive system using machine learning algorithms to analyze medical data and identify individuals at risk of diabetes.</a:t>
            </a:r>
          </a:p>
          <a:p>
            <a:pPr algn="just">
              <a:lnSpc>
                <a:spcPts val="5011"/>
              </a:lnSpc>
            </a:pPr>
            <a:r>
              <a:rPr lang="en-US" sz="3579" u="none" dirty="0">
                <a:solidFill>
                  <a:srgbClr val="2A2E3A"/>
                </a:solidFill>
                <a:latin typeface="Helios"/>
                <a:ea typeface="Helios"/>
                <a:cs typeface="Helios"/>
                <a:sym typeface="Helios"/>
              </a:rPr>
              <a:t>By applying various classification models such as Decision Tree, Random Forest, Logistic Regression, Naïve Bayes, and Neural Networks on real patient data, we aimed to support healthcare providers in making early and accurate diagnoses.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718BAB"/>
        </a:solidFill>
        <a:effectLst/>
      </p:bgPr>
    </p:bg>
    <p:spTree>
      <p:nvGrpSpPr>
        <p:cNvPr id="1" name=""/>
        <p:cNvGrpSpPr/>
        <p:nvPr/>
      </p:nvGrpSpPr>
      <p:grpSpPr>
        <a:xfrm>
          <a:off x="0" y="0"/>
          <a:ext cx="0" cy="0"/>
          <a:chOff x="0" y="0"/>
          <a:chExt cx="0" cy="0"/>
        </a:xfrm>
      </p:grpSpPr>
      <p:grpSp>
        <p:nvGrpSpPr>
          <p:cNvPr id="2" name="Group 2"/>
          <p:cNvGrpSpPr/>
          <p:nvPr/>
        </p:nvGrpSpPr>
        <p:grpSpPr>
          <a:xfrm>
            <a:off x="514350" y="485775"/>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FFFFF"/>
            </a:solidFill>
          </p:spPr>
          <p:txBody>
            <a:bodyPr/>
            <a:lstStyle/>
            <a:p>
              <a:endParaRPr lang="en-SA"/>
            </a:p>
          </p:txBody>
        </p:sp>
        <p:sp>
          <p:nvSpPr>
            <p:cNvPr id="4" name="TextBox 4"/>
            <p:cNvSpPr txBox="1"/>
            <p:nvPr/>
          </p:nvSpPr>
          <p:spPr>
            <a:xfrm>
              <a:off x="0" y="-47625"/>
              <a:ext cx="4545659" cy="2493433"/>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3000356" y="2406944"/>
            <a:ext cx="12287289" cy="6851356"/>
          </a:xfrm>
          <a:custGeom>
            <a:avLst/>
            <a:gdLst/>
            <a:ahLst/>
            <a:cxnLst/>
            <a:rect l="l" t="t" r="r" b="b"/>
            <a:pathLst>
              <a:path w="12287289" h="6851356">
                <a:moveTo>
                  <a:pt x="0" y="0"/>
                </a:moveTo>
                <a:lnTo>
                  <a:pt x="12287288" y="0"/>
                </a:lnTo>
                <a:lnTo>
                  <a:pt x="12287288" y="6851356"/>
                </a:lnTo>
                <a:lnTo>
                  <a:pt x="0" y="6851356"/>
                </a:lnTo>
                <a:lnTo>
                  <a:pt x="0" y="0"/>
                </a:lnTo>
                <a:close/>
              </a:path>
            </a:pathLst>
          </a:custGeom>
          <a:blipFill>
            <a:blip r:embed="rId2"/>
            <a:stretch>
              <a:fillRect t="-378" b="-2742"/>
            </a:stretch>
          </a:blipFill>
        </p:spPr>
        <p:txBody>
          <a:bodyPr/>
          <a:lstStyle/>
          <a:p>
            <a:endParaRPr lang="en-SA"/>
          </a:p>
        </p:txBody>
      </p:sp>
      <p:sp>
        <p:nvSpPr>
          <p:cNvPr id="6" name="TextBox 6"/>
          <p:cNvSpPr txBox="1"/>
          <p:nvPr/>
        </p:nvSpPr>
        <p:spPr>
          <a:xfrm>
            <a:off x="1028700" y="962025"/>
            <a:ext cx="5171318" cy="822324"/>
          </a:xfrm>
          <a:prstGeom prst="rect">
            <a:avLst/>
          </a:prstGeom>
        </p:spPr>
        <p:txBody>
          <a:bodyPr lIns="0" tIns="0" rIns="0" bIns="0" rtlCol="0" anchor="t">
            <a:spAutoFit/>
          </a:bodyPr>
          <a:lstStyle/>
          <a:p>
            <a:pPr algn="l">
              <a:lnSpc>
                <a:spcPts val="6500"/>
              </a:lnSpc>
            </a:pPr>
            <a:r>
              <a:rPr lang="en-US" sz="5000" b="1">
                <a:solidFill>
                  <a:srgbClr val="164D7B"/>
                </a:solidFill>
                <a:latin typeface="Klein Bold"/>
                <a:ea typeface="Klein Bold"/>
                <a:cs typeface="Klein Bold"/>
                <a:sym typeface="Klein Bold"/>
              </a:rPr>
              <a:t>Test results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718BAB"/>
        </a:solidFill>
        <a:effectLst/>
      </p:bgPr>
    </p:bg>
    <p:spTree>
      <p:nvGrpSpPr>
        <p:cNvPr id="1" name=""/>
        <p:cNvGrpSpPr/>
        <p:nvPr/>
      </p:nvGrpSpPr>
      <p:grpSpPr>
        <a:xfrm>
          <a:off x="0" y="0"/>
          <a:ext cx="0" cy="0"/>
          <a:chOff x="0" y="0"/>
          <a:chExt cx="0" cy="0"/>
        </a:xfrm>
      </p:grpSpPr>
      <p:grpSp>
        <p:nvGrpSpPr>
          <p:cNvPr id="2" name="Group 2"/>
          <p:cNvGrpSpPr/>
          <p:nvPr/>
        </p:nvGrpSpPr>
        <p:grpSpPr>
          <a:xfrm>
            <a:off x="514350" y="485775"/>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FFFFF"/>
            </a:solidFill>
          </p:spPr>
          <p:txBody>
            <a:bodyPr/>
            <a:lstStyle/>
            <a:p>
              <a:endParaRPr lang="en-SA"/>
            </a:p>
          </p:txBody>
        </p:sp>
        <p:sp>
          <p:nvSpPr>
            <p:cNvPr id="4" name="TextBox 4"/>
            <p:cNvSpPr txBox="1"/>
            <p:nvPr/>
          </p:nvSpPr>
          <p:spPr>
            <a:xfrm>
              <a:off x="0" y="-47625"/>
              <a:ext cx="4545659" cy="2493433"/>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3023542" y="2186681"/>
            <a:ext cx="12240916" cy="7071619"/>
          </a:xfrm>
          <a:custGeom>
            <a:avLst/>
            <a:gdLst/>
            <a:ahLst/>
            <a:cxnLst/>
            <a:rect l="l" t="t" r="r" b="b"/>
            <a:pathLst>
              <a:path w="12240916" h="7071619">
                <a:moveTo>
                  <a:pt x="0" y="0"/>
                </a:moveTo>
                <a:lnTo>
                  <a:pt x="12240916" y="0"/>
                </a:lnTo>
                <a:lnTo>
                  <a:pt x="12240916" y="7071619"/>
                </a:lnTo>
                <a:lnTo>
                  <a:pt x="0" y="7071619"/>
                </a:lnTo>
                <a:lnTo>
                  <a:pt x="0" y="0"/>
                </a:lnTo>
                <a:close/>
              </a:path>
            </a:pathLst>
          </a:custGeom>
          <a:blipFill>
            <a:blip r:embed="rId2"/>
            <a:stretch>
              <a:fillRect t="-2608" b="-4863"/>
            </a:stretch>
          </a:blipFill>
        </p:spPr>
        <p:txBody>
          <a:bodyPr/>
          <a:lstStyle/>
          <a:p>
            <a:endParaRPr lang="en-SA"/>
          </a:p>
        </p:txBody>
      </p:sp>
      <p:sp>
        <p:nvSpPr>
          <p:cNvPr id="6" name="TextBox 6"/>
          <p:cNvSpPr txBox="1"/>
          <p:nvPr/>
        </p:nvSpPr>
        <p:spPr>
          <a:xfrm>
            <a:off x="1028700" y="962025"/>
            <a:ext cx="5171318" cy="822324"/>
          </a:xfrm>
          <a:prstGeom prst="rect">
            <a:avLst/>
          </a:prstGeom>
        </p:spPr>
        <p:txBody>
          <a:bodyPr lIns="0" tIns="0" rIns="0" bIns="0" rtlCol="0" anchor="t">
            <a:spAutoFit/>
          </a:bodyPr>
          <a:lstStyle/>
          <a:p>
            <a:pPr algn="l">
              <a:lnSpc>
                <a:spcPts val="6500"/>
              </a:lnSpc>
            </a:pPr>
            <a:r>
              <a:rPr lang="en-US" sz="5000" b="1">
                <a:solidFill>
                  <a:srgbClr val="164D7B"/>
                </a:solidFill>
                <a:latin typeface="Klein Bold"/>
                <a:ea typeface="Klein Bold"/>
                <a:cs typeface="Klein Bold"/>
                <a:sym typeface="Klein Bold"/>
              </a:rPr>
              <a:t>Test results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718BAB"/>
        </a:solidFill>
        <a:effectLst/>
      </p:bgPr>
    </p:bg>
    <p:spTree>
      <p:nvGrpSpPr>
        <p:cNvPr id="1" name=""/>
        <p:cNvGrpSpPr/>
        <p:nvPr/>
      </p:nvGrpSpPr>
      <p:grpSpPr>
        <a:xfrm>
          <a:off x="0" y="0"/>
          <a:ext cx="0" cy="0"/>
          <a:chOff x="0" y="0"/>
          <a:chExt cx="0" cy="0"/>
        </a:xfrm>
      </p:grpSpPr>
      <p:grpSp>
        <p:nvGrpSpPr>
          <p:cNvPr id="2" name="Group 2"/>
          <p:cNvGrpSpPr/>
          <p:nvPr/>
        </p:nvGrpSpPr>
        <p:grpSpPr>
          <a:xfrm>
            <a:off x="514350" y="485775"/>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FFFFF"/>
            </a:solidFill>
          </p:spPr>
          <p:txBody>
            <a:bodyPr/>
            <a:lstStyle/>
            <a:p>
              <a:endParaRPr lang="en-SA"/>
            </a:p>
          </p:txBody>
        </p:sp>
        <p:sp>
          <p:nvSpPr>
            <p:cNvPr id="4" name="TextBox 4"/>
            <p:cNvSpPr txBox="1"/>
            <p:nvPr/>
          </p:nvSpPr>
          <p:spPr>
            <a:xfrm>
              <a:off x="0" y="-47625"/>
              <a:ext cx="4545659" cy="2493433"/>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2973939" y="2224431"/>
            <a:ext cx="12340122" cy="7033869"/>
          </a:xfrm>
          <a:custGeom>
            <a:avLst/>
            <a:gdLst/>
            <a:ahLst/>
            <a:cxnLst/>
            <a:rect l="l" t="t" r="r" b="b"/>
            <a:pathLst>
              <a:path w="12340122" h="7033869">
                <a:moveTo>
                  <a:pt x="0" y="0"/>
                </a:moveTo>
                <a:lnTo>
                  <a:pt x="12340122" y="0"/>
                </a:lnTo>
                <a:lnTo>
                  <a:pt x="12340122" y="7033869"/>
                </a:lnTo>
                <a:lnTo>
                  <a:pt x="0" y="7033869"/>
                </a:lnTo>
                <a:lnTo>
                  <a:pt x="0" y="0"/>
                </a:lnTo>
                <a:close/>
              </a:path>
            </a:pathLst>
          </a:custGeom>
          <a:blipFill>
            <a:blip r:embed="rId2"/>
            <a:stretch>
              <a:fillRect/>
            </a:stretch>
          </a:blipFill>
        </p:spPr>
        <p:txBody>
          <a:bodyPr/>
          <a:lstStyle/>
          <a:p>
            <a:endParaRPr lang="en-SA"/>
          </a:p>
        </p:txBody>
      </p:sp>
      <p:sp>
        <p:nvSpPr>
          <p:cNvPr id="6" name="TextBox 6"/>
          <p:cNvSpPr txBox="1"/>
          <p:nvPr/>
        </p:nvSpPr>
        <p:spPr>
          <a:xfrm>
            <a:off x="1028700" y="962025"/>
            <a:ext cx="5171318" cy="822324"/>
          </a:xfrm>
          <a:prstGeom prst="rect">
            <a:avLst/>
          </a:prstGeom>
        </p:spPr>
        <p:txBody>
          <a:bodyPr lIns="0" tIns="0" rIns="0" bIns="0" rtlCol="0" anchor="t">
            <a:spAutoFit/>
          </a:bodyPr>
          <a:lstStyle/>
          <a:p>
            <a:pPr algn="l">
              <a:lnSpc>
                <a:spcPts val="6500"/>
              </a:lnSpc>
            </a:pPr>
            <a:r>
              <a:rPr lang="en-US" sz="5000" b="1">
                <a:solidFill>
                  <a:srgbClr val="164D7B"/>
                </a:solidFill>
                <a:latin typeface="Klein Bold"/>
                <a:ea typeface="Klein Bold"/>
                <a:cs typeface="Klein Bold"/>
                <a:sym typeface="Klein Bold"/>
              </a:rPr>
              <a:t>Test results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718BAB"/>
        </a:solidFill>
        <a:effectLst/>
      </p:bgPr>
    </p:bg>
    <p:spTree>
      <p:nvGrpSpPr>
        <p:cNvPr id="1" name=""/>
        <p:cNvGrpSpPr/>
        <p:nvPr/>
      </p:nvGrpSpPr>
      <p:grpSpPr>
        <a:xfrm>
          <a:off x="0" y="0"/>
          <a:ext cx="0" cy="0"/>
          <a:chOff x="0" y="0"/>
          <a:chExt cx="0" cy="0"/>
        </a:xfrm>
      </p:grpSpPr>
      <p:grpSp>
        <p:nvGrpSpPr>
          <p:cNvPr id="2" name="Group 2"/>
          <p:cNvGrpSpPr/>
          <p:nvPr/>
        </p:nvGrpSpPr>
        <p:grpSpPr>
          <a:xfrm>
            <a:off x="514350" y="485775"/>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FFFFF"/>
            </a:solidFill>
          </p:spPr>
          <p:txBody>
            <a:bodyPr/>
            <a:lstStyle/>
            <a:p>
              <a:endParaRPr lang="en-SA"/>
            </a:p>
          </p:txBody>
        </p:sp>
        <p:sp>
          <p:nvSpPr>
            <p:cNvPr id="4" name="TextBox 4"/>
            <p:cNvSpPr txBox="1"/>
            <p:nvPr/>
          </p:nvSpPr>
          <p:spPr>
            <a:xfrm>
              <a:off x="0" y="-47625"/>
              <a:ext cx="4545659" cy="2493433"/>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3011229" y="2082958"/>
            <a:ext cx="12265542" cy="7175342"/>
          </a:xfrm>
          <a:custGeom>
            <a:avLst/>
            <a:gdLst/>
            <a:ahLst/>
            <a:cxnLst/>
            <a:rect l="l" t="t" r="r" b="b"/>
            <a:pathLst>
              <a:path w="12265542" h="7175342">
                <a:moveTo>
                  <a:pt x="0" y="0"/>
                </a:moveTo>
                <a:lnTo>
                  <a:pt x="12265542" y="0"/>
                </a:lnTo>
                <a:lnTo>
                  <a:pt x="12265542" y="7175342"/>
                </a:lnTo>
                <a:lnTo>
                  <a:pt x="0" y="7175342"/>
                </a:lnTo>
                <a:lnTo>
                  <a:pt x="0" y="0"/>
                </a:lnTo>
                <a:close/>
              </a:path>
            </a:pathLst>
          </a:custGeom>
          <a:blipFill>
            <a:blip r:embed="rId2"/>
            <a:stretch>
              <a:fillRect/>
            </a:stretch>
          </a:blipFill>
        </p:spPr>
        <p:txBody>
          <a:bodyPr/>
          <a:lstStyle/>
          <a:p>
            <a:endParaRPr lang="en-SA"/>
          </a:p>
        </p:txBody>
      </p:sp>
      <p:sp>
        <p:nvSpPr>
          <p:cNvPr id="6" name="TextBox 6"/>
          <p:cNvSpPr txBox="1"/>
          <p:nvPr/>
        </p:nvSpPr>
        <p:spPr>
          <a:xfrm>
            <a:off x="1028700" y="962025"/>
            <a:ext cx="5171318" cy="822324"/>
          </a:xfrm>
          <a:prstGeom prst="rect">
            <a:avLst/>
          </a:prstGeom>
        </p:spPr>
        <p:txBody>
          <a:bodyPr lIns="0" tIns="0" rIns="0" bIns="0" rtlCol="0" anchor="t">
            <a:spAutoFit/>
          </a:bodyPr>
          <a:lstStyle/>
          <a:p>
            <a:pPr algn="l">
              <a:lnSpc>
                <a:spcPts val="6500"/>
              </a:lnSpc>
            </a:pPr>
            <a:r>
              <a:rPr lang="en-US" sz="5000" b="1">
                <a:solidFill>
                  <a:srgbClr val="164D7B"/>
                </a:solidFill>
                <a:latin typeface="Klein Bold"/>
                <a:ea typeface="Klein Bold"/>
                <a:cs typeface="Klein Bold"/>
                <a:sym typeface="Klein Bold"/>
              </a:rPr>
              <a:t>Test results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77224"/>
            <a:ext cx="14064626" cy="1641474"/>
          </a:xfrm>
          <a:prstGeom prst="rect">
            <a:avLst/>
          </a:prstGeom>
        </p:spPr>
        <p:txBody>
          <a:bodyPr lIns="0" tIns="0" rIns="0" bIns="0" rtlCol="0" anchor="t">
            <a:spAutoFit/>
          </a:bodyPr>
          <a:lstStyle/>
          <a:p>
            <a:pPr algn="l">
              <a:lnSpc>
                <a:spcPts val="6500"/>
              </a:lnSpc>
            </a:pPr>
            <a:r>
              <a:rPr lang="en-US" sz="5000" b="1">
                <a:solidFill>
                  <a:srgbClr val="164D7B"/>
                </a:solidFill>
                <a:latin typeface="Klein Bold"/>
                <a:ea typeface="Klein Bold"/>
                <a:cs typeface="Klein Bold"/>
                <a:sym typeface="Klein Bold"/>
              </a:rPr>
              <a:t>Performance by machine learning algorithms</a:t>
            </a:r>
          </a:p>
        </p:txBody>
      </p:sp>
      <p:graphicFrame>
        <p:nvGraphicFramePr>
          <p:cNvPr id="3" name="Table 3"/>
          <p:cNvGraphicFramePr>
            <a:graphicFrameLocks noGrp="1"/>
          </p:cNvGraphicFramePr>
          <p:nvPr/>
        </p:nvGraphicFramePr>
        <p:xfrm>
          <a:off x="1028700" y="2613795"/>
          <a:ext cx="16230598" cy="7534488"/>
        </p:xfrm>
        <a:graphic>
          <a:graphicData uri="http://schemas.openxmlformats.org/drawingml/2006/table">
            <a:tbl>
              <a:tblPr/>
              <a:tblGrid>
                <a:gridCol w="2301059">
                  <a:extLst>
                    <a:ext uri="{9D8B030D-6E8A-4147-A177-3AD203B41FA5}">
                      <a16:colId xmlns:a16="http://schemas.microsoft.com/office/drawing/2014/main" val="20000"/>
                    </a:ext>
                  </a:extLst>
                </a:gridCol>
                <a:gridCol w="1772695">
                  <a:extLst>
                    <a:ext uri="{9D8B030D-6E8A-4147-A177-3AD203B41FA5}">
                      <a16:colId xmlns:a16="http://schemas.microsoft.com/office/drawing/2014/main" val="20001"/>
                    </a:ext>
                  </a:extLst>
                </a:gridCol>
                <a:gridCol w="1736692">
                  <a:extLst>
                    <a:ext uri="{9D8B030D-6E8A-4147-A177-3AD203B41FA5}">
                      <a16:colId xmlns:a16="http://schemas.microsoft.com/office/drawing/2014/main" val="20002"/>
                    </a:ext>
                  </a:extLst>
                </a:gridCol>
                <a:gridCol w="1736692">
                  <a:extLst>
                    <a:ext uri="{9D8B030D-6E8A-4147-A177-3AD203B41FA5}">
                      <a16:colId xmlns:a16="http://schemas.microsoft.com/office/drawing/2014/main" val="20003"/>
                    </a:ext>
                  </a:extLst>
                </a:gridCol>
                <a:gridCol w="1736692">
                  <a:extLst>
                    <a:ext uri="{9D8B030D-6E8A-4147-A177-3AD203B41FA5}">
                      <a16:colId xmlns:a16="http://schemas.microsoft.com/office/drawing/2014/main" val="20004"/>
                    </a:ext>
                  </a:extLst>
                </a:gridCol>
                <a:gridCol w="1736692">
                  <a:extLst>
                    <a:ext uri="{9D8B030D-6E8A-4147-A177-3AD203B41FA5}">
                      <a16:colId xmlns:a16="http://schemas.microsoft.com/office/drawing/2014/main" val="20005"/>
                    </a:ext>
                  </a:extLst>
                </a:gridCol>
                <a:gridCol w="1736692">
                  <a:extLst>
                    <a:ext uri="{9D8B030D-6E8A-4147-A177-3AD203B41FA5}">
                      <a16:colId xmlns:a16="http://schemas.microsoft.com/office/drawing/2014/main" val="20006"/>
                    </a:ext>
                  </a:extLst>
                </a:gridCol>
                <a:gridCol w="1736692">
                  <a:extLst>
                    <a:ext uri="{9D8B030D-6E8A-4147-A177-3AD203B41FA5}">
                      <a16:colId xmlns:a16="http://schemas.microsoft.com/office/drawing/2014/main" val="20007"/>
                    </a:ext>
                  </a:extLst>
                </a:gridCol>
                <a:gridCol w="1736692">
                  <a:extLst>
                    <a:ext uri="{9D8B030D-6E8A-4147-A177-3AD203B41FA5}">
                      <a16:colId xmlns:a16="http://schemas.microsoft.com/office/drawing/2014/main" val="20008"/>
                    </a:ext>
                  </a:extLst>
                </a:gridCol>
              </a:tblGrid>
              <a:tr h="1611763">
                <a:tc>
                  <a:txBody>
                    <a:bodyPr/>
                    <a:lstStyle/>
                    <a:p>
                      <a:pPr algn="l">
                        <a:lnSpc>
                          <a:spcPts val="3079"/>
                        </a:lnSpc>
                        <a:defRPr/>
                      </a:pPr>
                      <a:r>
                        <a:rPr lang="en-US" sz="2199" b="1">
                          <a:solidFill>
                            <a:srgbClr val="164D7B"/>
                          </a:solidFill>
                          <a:latin typeface="Helios Bold"/>
                          <a:ea typeface="Helios Bold"/>
                          <a:cs typeface="Helios Bold"/>
                          <a:sym typeface="Helios Bold"/>
                        </a:rPr>
                        <a:t>ML</a:t>
                      </a:r>
                      <a:endParaRPr lang="en-US" sz="1100"/>
                    </a:p>
                    <a:p>
                      <a:pPr algn="l">
                        <a:lnSpc>
                          <a:spcPts val="3079"/>
                        </a:lnSpc>
                      </a:pPr>
                      <a:r>
                        <a:rPr lang="en-US" sz="2199" b="1">
                          <a:solidFill>
                            <a:srgbClr val="164D7B"/>
                          </a:solidFill>
                          <a:latin typeface="Helios Bold"/>
                          <a:ea typeface="Helios Bold"/>
                          <a:cs typeface="Helios Bold"/>
                          <a:sym typeface="Helios Bold"/>
                        </a:rPr>
                        <a:t>Algorithm</a:t>
                      </a:r>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F4F4F4"/>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Accuracy</a:t>
                      </a:r>
                      <a:endParaRPr lang="en-US" sz="1100"/>
                    </a:p>
                    <a:p>
                      <a:pPr algn="ctr">
                        <a:lnSpc>
                          <a:spcPts val="3079"/>
                        </a:lnSpc>
                      </a:pPr>
                      <a:r>
                        <a:rPr lang="en-US" sz="2199" b="1">
                          <a:solidFill>
                            <a:srgbClr val="FFFFFF"/>
                          </a:solidFill>
                          <a:latin typeface="Helios Bold"/>
                          <a:ea typeface="Helios Bold"/>
                          <a:cs typeface="Helios Bold"/>
                          <a:sym typeface="Helios Bold"/>
                        </a:rPr>
                        <a:t>(All)</a:t>
                      </a:r>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Accuracy</a:t>
                      </a:r>
                      <a:endParaRPr lang="en-US" sz="1100"/>
                    </a:p>
                    <a:p>
                      <a:pPr algn="ctr">
                        <a:lnSpc>
                          <a:spcPts val="3079"/>
                        </a:lnSpc>
                      </a:pPr>
                      <a:r>
                        <a:rPr lang="en-US" sz="2199" b="1">
                          <a:solidFill>
                            <a:srgbClr val="FFFFFF"/>
                          </a:solidFill>
                          <a:latin typeface="Helios Bold"/>
                          <a:ea typeface="Helios Bold"/>
                          <a:cs typeface="Helios Bold"/>
                          <a:sym typeface="Helios Bold"/>
                        </a:rPr>
                        <a:t>(Wrapper)</a:t>
                      </a:r>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F-Measure (All)</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F-Measure</a:t>
                      </a:r>
                      <a:endParaRPr lang="en-US" sz="1100"/>
                    </a:p>
                    <a:p>
                      <a:pPr algn="ctr">
                        <a:lnSpc>
                          <a:spcPts val="3079"/>
                        </a:lnSpc>
                      </a:pPr>
                      <a:r>
                        <a:rPr lang="en-US" sz="2199" b="1">
                          <a:solidFill>
                            <a:srgbClr val="FFFFFF"/>
                          </a:solidFill>
                          <a:latin typeface="Helios Bold"/>
                          <a:ea typeface="Helios Bold"/>
                          <a:cs typeface="Helios Bold"/>
                          <a:sym typeface="Helios Bold"/>
                        </a:rPr>
                        <a:t>(Wrapper)</a:t>
                      </a:r>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ROC</a:t>
                      </a:r>
                      <a:endParaRPr lang="en-US" sz="1100"/>
                    </a:p>
                    <a:p>
                      <a:pPr algn="ctr">
                        <a:lnSpc>
                          <a:spcPts val="3079"/>
                        </a:lnSpc>
                      </a:pPr>
                      <a:r>
                        <a:rPr lang="en-US" sz="2199" b="1">
                          <a:solidFill>
                            <a:srgbClr val="FFFFFF"/>
                          </a:solidFill>
                          <a:latin typeface="Helios Bold"/>
                          <a:ea typeface="Helios Bold"/>
                          <a:cs typeface="Helios Bold"/>
                          <a:sym typeface="Helios Bold"/>
                        </a:rPr>
                        <a:t>(All)</a:t>
                      </a:r>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ROC</a:t>
                      </a:r>
                      <a:endParaRPr lang="en-US" sz="1100"/>
                    </a:p>
                    <a:p>
                      <a:pPr algn="ctr">
                        <a:lnSpc>
                          <a:spcPts val="3079"/>
                        </a:lnSpc>
                      </a:pPr>
                      <a:r>
                        <a:rPr lang="en-US" sz="2199" b="1">
                          <a:solidFill>
                            <a:srgbClr val="FFFFFF"/>
                          </a:solidFill>
                          <a:latin typeface="Helios Bold"/>
                          <a:ea typeface="Helios Bold"/>
                          <a:cs typeface="Helios Bold"/>
                          <a:sym typeface="Helios Bold"/>
                        </a:rPr>
                        <a:t>(Wrapper)</a:t>
                      </a:r>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MCC</a:t>
                      </a:r>
                      <a:endParaRPr lang="en-US" sz="1100"/>
                    </a:p>
                    <a:p>
                      <a:pPr algn="ctr">
                        <a:lnSpc>
                          <a:spcPts val="3079"/>
                        </a:lnSpc>
                      </a:pPr>
                      <a:r>
                        <a:rPr lang="en-US" sz="2199" b="1">
                          <a:solidFill>
                            <a:srgbClr val="FFFFFF"/>
                          </a:solidFill>
                          <a:latin typeface="Helios Bold"/>
                          <a:ea typeface="Helios Bold"/>
                          <a:cs typeface="Helios Bold"/>
                          <a:sym typeface="Helios Bold"/>
                        </a:rPr>
                        <a:t>(All)</a:t>
                      </a:r>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tc>
                  <a:txBody>
                    <a:bodyPr/>
                    <a:lstStyle/>
                    <a:p>
                      <a:pPr algn="ctr">
                        <a:lnSpc>
                          <a:spcPts val="3079"/>
                        </a:lnSpc>
                        <a:defRPr/>
                      </a:pPr>
                      <a:r>
                        <a:rPr lang="en-US" sz="2199" b="1">
                          <a:solidFill>
                            <a:srgbClr val="FFFFFF"/>
                          </a:solidFill>
                          <a:latin typeface="Helios Bold"/>
                          <a:ea typeface="Helios Bold"/>
                          <a:cs typeface="Helios Bold"/>
                          <a:sym typeface="Helios Bold"/>
                        </a:rPr>
                        <a:t>MCC</a:t>
                      </a:r>
                      <a:endParaRPr lang="en-US" sz="1100"/>
                    </a:p>
                    <a:p>
                      <a:pPr algn="ctr">
                        <a:lnSpc>
                          <a:spcPts val="3079"/>
                        </a:lnSpc>
                      </a:pPr>
                      <a:r>
                        <a:rPr lang="en-US" sz="2199" b="1">
                          <a:solidFill>
                            <a:srgbClr val="FFFFFF"/>
                          </a:solidFill>
                          <a:latin typeface="Helios Bold"/>
                          <a:ea typeface="Helios Bold"/>
                          <a:cs typeface="Helios Bold"/>
                          <a:sym typeface="Helios Bold"/>
                        </a:rPr>
                        <a:t>(Wrapper)</a:t>
                      </a:r>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164D7B"/>
                    </a:solidFill>
                  </a:tcPr>
                </a:tc>
                <a:extLst>
                  <a:ext uri="{0D108BD9-81ED-4DB2-BD59-A6C34878D82A}">
                    <a16:rowId xmlns:a16="http://schemas.microsoft.com/office/drawing/2014/main" val="10000"/>
                  </a:ext>
                </a:extLst>
              </a:tr>
              <a:tr h="1184545">
                <a:tc>
                  <a:txBody>
                    <a:bodyPr/>
                    <a:lstStyle/>
                    <a:p>
                      <a:pPr algn="l">
                        <a:lnSpc>
                          <a:spcPts val="3079"/>
                        </a:lnSpc>
                        <a:defRPr/>
                      </a:pPr>
                      <a:r>
                        <a:rPr lang="en-US" sz="2199" b="1">
                          <a:solidFill>
                            <a:srgbClr val="164D7B"/>
                          </a:solidFill>
                          <a:latin typeface="Helios Bold"/>
                          <a:ea typeface="Helios Bold"/>
                          <a:cs typeface="Helios Bold"/>
                          <a:sym typeface="Helios Bold"/>
                        </a:rPr>
                        <a:t>NB</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079"/>
                        </a:lnSpc>
                        <a:defRPr/>
                      </a:pPr>
                      <a:r>
                        <a:rPr lang="en-US" sz="2199">
                          <a:solidFill>
                            <a:srgbClr val="2A2E3A"/>
                          </a:solidFill>
                          <a:latin typeface="Helios"/>
                          <a:ea typeface="Helios"/>
                          <a:cs typeface="Helios"/>
                          <a:sym typeface="Helios"/>
                        </a:rPr>
                        <a:t>94% </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2A2E3A"/>
                          </a:solidFill>
                          <a:latin typeface="Helios"/>
                          <a:ea typeface="Helios"/>
                          <a:cs typeface="Helios"/>
                          <a:sym typeface="Helios"/>
                        </a:rPr>
                        <a:t>96.67%</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2A2E3A"/>
                          </a:solidFill>
                          <a:latin typeface="Helios"/>
                          <a:ea typeface="Helios"/>
                          <a:cs typeface="Helios"/>
                          <a:sym typeface="Helios"/>
                        </a:rPr>
                        <a:t>0.943</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2A2E3A"/>
                          </a:solidFill>
                          <a:latin typeface="Helios"/>
                          <a:ea typeface="Helios"/>
                          <a:cs typeface="Helios"/>
                          <a:sym typeface="Helios"/>
                        </a:rPr>
                        <a:t>0.967</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2A2E3A"/>
                          </a:solidFill>
                          <a:latin typeface="Helios"/>
                          <a:ea typeface="Helios"/>
                          <a:cs typeface="Helios"/>
                          <a:sym typeface="Helios"/>
                        </a:rPr>
                        <a:t>0.947</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2A2E3A"/>
                          </a:solidFill>
                          <a:latin typeface="Helios"/>
                          <a:ea typeface="Helios"/>
                          <a:cs typeface="Helios"/>
                          <a:sym typeface="Helios"/>
                        </a:rPr>
                        <a:t>0.986</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2A2E3A"/>
                          </a:solidFill>
                          <a:latin typeface="Helios"/>
                          <a:ea typeface="Helios"/>
                          <a:cs typeface="Helios"/>
                          <a:sym typeface="Helios"/>
                        </a:rPr>
                        <a:t>0.813</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2A2E3A"/>
                          </a:solidFill>
                          <a:latin typeface="Helios"/>
                          <a:ea typeface="Helios"/>
                          <a:cs typeface="Helios"/>
                          <a:sym typeface="Helios"/>
                        </a:rPr>
                        <a:t>0.894</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1"/>
                  </a:ext>
                </a:extLst>
              </a:tr>
              <a:tr h="1184545">
                <a:tc>
                  <a:txBody>
                    <a:bodyPr/>
                    <a:lstStyle/>
                    <a:p>
                      <a:pPr algn="l">
                        <a:lnSpc>
                          <a:spcPts val="3079"/>
                        </a:lnSpc>
                        <a:defRPr/>
                      </a:pPr>
                      <a:r>
                        <a:rPr lang="en-US" sz="2199" b="1">
                          <a:solidFill>
                            <a:srgbClr val="164D7B"/>
                          </a:solidFill>
                          <a:latin typeface="Helios Bold"/>
                          <a:ea typeface="Helios Bold"/>
                          <a:cs typeface="Helios Bold"/>
                          <a:sym typeface="Helios Bold"/>
                        </a:rPr>
                        <a:t>LR</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079"/>
                        </a:lnSpc>
                        <a:defRPr/>
                      </a:pPr>
                      <a:r>
                        <a:rPr lang="en-US" sz="2199">
                          <a:solidFill>
                            <a:srgbClr val="000000"/>
                          </a:solidFill>
                          <a:latin typeface="Helios"/>
                          <a:ea typeface="Helios"/>
                          <a:cs typeface="Helios"/>
                          <a:sym typeface="Helios"/>
                        </a:rPr>
                        <a:t>91.3%</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92%</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0.883</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0.897</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0.247</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0.377</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0.908</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0.684</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2"/>
                  </a:ext>
                </a:extLst>
              </a:tr>
              <a:tr h="1184545">
                <a:tc>
                  <a:txBody>
                    <a:bodyPr/>
                    <a:lstStyle/>
                    <a:p>
                      <a:pPr algn="l">
                        <a:lnSpc>
                          <a:spcPts val="3079"/>
                        </a:lnSpc>
                        <a:defRPr/>
                      </a:pPr>
                      <a:r>
                        <a:rPr lang="en-US" sz="2199" b="1">
                          <a:solidFill>
                            <a:srgbClr val="164D7B"/>
                          </a:solidFill>
                          <a:latin typeface="Helios Bold"/>
                          <a:ea typeface="Helios Bold"/>
                          <a:cs typeface="Helios Bold"/>
                          <a:sym typeface="Helios Bold"/>
                        </a:rPr>
                        <a:t>NN</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079"/>
                        </a:lnSpc>
                        <a:defRPr/>
                      </a:pPr>
                      <a:r>
                        <a:rPr lang="en-US" sz="2199">
                          <a:solidFill>
                            <a:srgbClr val="000000"/>
                          </a:solidFill>
                          <a:latin typeface="Helios"/>
                          <a:ea typeface="Helios"/>
                          <a:cs typeface="Helios"/>
                          <a:sym typeface="Helios"/>
                        </a:rPr>
                        <a:t>96%</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97.67%</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0.964</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0.977</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0.992</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0.994</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0.846</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0.920</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3"/>
                  </a:ext>
                </a:extLst>
              </a:tr>
              <a:tr h="1184545">
                <a:tc>
                  <a:txBody>
                    <a:bodyPr/>
                    <a:lstStyle/>
                    <a:p>
                      <a:pPr algn="l">
                        <a:lnSpc>
                          <a:spcPts val="3079"/>
                        </a:lnSpc>
                        <a:defRPr/>
                      </a:pPr>
                      <a:r>
                        <a:rPr lang="en-US" sz="2199" b="1">
                          <a:solidFill>
                            <a:srgbClr val="164D7B"/>
                          </a:solidFill>
                          <a:latin typeface="Helios Bold"/>
                          <a:ea typeface="Helios Bold"/>
                          <a:cs typeface="Helios Bold"/>
                          <a:sym typeface="Helios Bold"/>
                        </a:rPr>
                        <a:t>RF</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079"/>
                        </a:lnSpc>
                        <a:defRPr/>
                      </a:pPr>
                      <a:r>
                        <a:rPr lang="en-US" sz="2199">
                          <a:solidFill>
                            <a:srgbClr val="000000"/>
                          </a:solidFill>
                          <a:latin typeface="Helios"/>
                          <a:ea typeface="Helios"/>
                          <a:cs typeface="Helios"/>
                          <a:sym typeface="Helios"/>
                        </a:rPr>
                        <a:t>98%</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97.67% </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0.980</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0.976</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0.987</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0.999</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0.928</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0.916</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4"/>
                  </a:ext>
                </a:extLst>
              </a:tr>
              <a:tr h="1184545">
                <a:tc>
                  <a:txBody>
                    <a:bodyPr/>
                    <a:lstStyle/>
                    <a:p>
                      <a:pPr algn="l">
                        <a:lnSpc>
                          <a:spcPts val="3079"/>
                        </a:lnSpc>
                        <a:defRPr/>
                      </a:pPr>
                      <a:r>
                        <a:rPr lang="en-US" sz="2199" b="1">
                          <a:solidFill>
                            <a:srgbClr val="164D7B"/>
                          </a:solidFill>
                          <a:latin typeface="Helios Bold"/>
                          <a:ea typeface="Helios Bold"/>
                          <a:cs typeface="Helios Bold"/>
                          <a:sym typeface="Helios Bold"/>
                        </a:rPr>
                        <a:t>DT</a:t>
                      </a:r>
                      <a:endParaRPr lang="en-US" sz="1100"/>
                    </a:p>
                  </a:txBody>
                  <a:tcPr marL="190500" marR="190500" marT="190500" marB="190500" anchor="ctr">
                    <a:lnL w="0"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solidFill>
                      <a:srgbClr val="C0CFE1"/>
                    </a:solidFill>
                  </a:tcPr>
                </a:tc>
                <a:tc>
                  <a:txBody>
                    <a:bodyPr/>
                    <a:lstStyle/>
                    <a:p>
                      <a:pPr algn="ctr">
                        <a:lnSpc>
                          <a:spcPts val="3079"/>
                        </a:lnSpc>
                        <a:defRPr/>
                      </a:pPr>
                      <a:r>
                        <a:rPr lang="en-US" sz="2199">
                          <a:solidFill>
                            <a:srgbClr val="000000"/>
                          </a:solidFill>
                          <a:latin typeface="Helios"/>
                          <a:ea typeface="Helios"/>
                          <a:cs typeface="Helios"/>
                          <a:sym typeface="Helios"/>
                        </a:rPr>
                        <a:t>99%</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98.33%</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0.987</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0.983</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0.978</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0.963</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0.954</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Helios"/>
                          <a:ea typeface="Helios"/>
                          <a:cs typeface="Helios"/>
                          <a:sym typeface="Helios"/>
                        </a:rPr>
                        <a:t>0.940</a:t>
                      </a:r>
                      <a:endParaRPr lang="en-US" sz="1100"/>
                    </a:p>
                  </a:txBody>
                  <a:tcPr marL="190500" marR="190500" marT="190500" marB="190500" anchor="ctr">
                    <a:lnL w="9525" cap="flat" cmpd="sng" algn="ctr">
                      <a:solidFill>
                        <a:srgbClr val="2A2E3A"/>
                      </a:solidFill>
                      <a:prstDash val="solid"/>
                      <a:round/>
                      <a:headEnd type="none" w="med" len="med"/>
                      <a:tailEnd type="none" w="med" len="med"/>
                    </a:lnL>
                    <a:lnR w="9525" cap="flat" cmpd="sng" algn="ctr">
                      <a:solidFill>
                        <a:srgbClr val="2A2E3A"/>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4" name="Group 4"/>
          <p:cNvGrpSpPr/>
          <p:nvPr/>
        </p:nvGrpSpPr>
        <p:grpSpPr>
          <a:xfrm>
            <a:off x="12789027" y="-6502639"/>
            <a:ext cx="10777202" cy="10777202"/>
            <a:chOff x="0" y="0"/>
            <a:chExt cx="14369603" cy="14369603"/>
          </a:xfrm>
        </p:grpSpPr>
        <p:sp>
          <p:nvSpPr>
            <p:cNvPr id="5" name="Freeform 5"/>
            <p:cNvSpPr/>
            <p:nvPr/>
          </p:nvSpPr>
          <p:spPr>
            <a:xfrm rot="-1200957">
              <a:off x="1579904" y="1579904"/>
              <a:ext cx="11209795" cy="11209795"/>
            </a:xfrm>
            <a:custGeom>
              <a:avLst/>
              <a:gdLst/>
              <a:ahLst/>
              <a:cxnLst/>
              <a:rect l="l" t="t" r="r" b="b"/>
              <a:pathLst>
                <a:path w="11209795" h="11209795">
                  <a:moveTo>
                    <a:pt x="0" y="0"/>
                  </a:moveTo>
                  <a:lnTo>
                    <a:pt x="11209795" y="0"/>
                  </a:lnTo>
                  <a:lnTo>
                    <a:pt x="11209795" y="11209795"/>
                  </a:lnTo>
                  <a:lnTo>
                    <a:pt x="0" y="11209795"/>
                  </a:lnTo>
                  <a:lnTo>
                    <a:pt x="0" y="0"/>
                  </a:lnTo>
                  <a:close/>
                </a:path>
              </a:pathLst>
            </a:custGeom>
            <a:blipFill>
              <a:blip r:embed="rId2">
                <a:alphaModFix amt="2108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6" name="Freeform 6"/>
            <p:cNvSpPr/>
            <p:nvPr/>
          </p:nvSpPr>
          <p:spPr>
            <a:xfrm>
              <a:off x="1433610" y="1433610"/>
              <a:ext cx="11209795" cy="11209795"/>
            </a:xfrm>
            <a:custGeom>
              <a:avLst/>
              <a:gdLst/>
              <a:ahLst/>
              <a:cxnLst/>
              <a:rect l="l" t="t" r="r" b="b"/>
              <a:pathLst>
                <a:path w="11209795" h="11209795">
                  <a:moveTo>
                    <a:pt x="0" y="0"/>
                  </a:moveTo>
                  <a:lnTo>
                    <a:pt x="11209795" y="0"/>
                  </a:lnTo>
                  <a:lnTo>
                    <a:pt x="11209795" y="11209795"/>
                  </a:lnTo>
                  <a:lnTo>
                    <a:pt x="0" y="11209795"/>
                  </a:lnTo>
                  <a:lnTo>
                    <a:pt x="0" y="0"/>
                  </a:lnTo>
                  <a:close/>
                </a:path>
              </a:pathLst>
            </a:custGeom>
            <a:blipFill>
              <a:blip r:embed="rId2">
                <a:alphaModFix amt="68000"/>
                <a:extLst>
                  <a:ext uri="{96DAC541-7B7A-43D3-8B79-37D633B846F1}">
                    <asvg:svgBlip xmlns:asvg="http://schemas.microsoft.com/office/drawing/2016/SVG/main" r:embed="rId3"/>
                  </a:ext>
                </a:extLst>
              </a:blip>
              <a:stretch>
                <a:fillRect/>
              </a:stretch>
            </a:blipFill>
          </p:spPr>
          <p:txBody>
            <a:bodyPr/>
            <a:lstStyle/>
            <a:p>
              <a:endParaRPr lang="en-SA"/>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4019" y="-1540071"/>
            <a:ext cx="13367141" cy="1336714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txBody>
            <a:bodyPr/>
            <a:lstStyle/>
            <a:p>
              <a:endParaRPr lang="en-SA"/>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9095453" y="3279465"/>
            <a:ext cx="8621971" cy="5597835"/>
          </a:xfrm>
          <a:custGeom>
            <a:avLst/>
            <a:gdLst/>
            <a:ahLst/>
            <a:cxnLst/>
            <a:rect l="l" t="t" r="r" b="b"/>
            <a:pathLst>
              <a:path w="8621971" h="4647781">
                <a:moveTo>
                  <a:pt x="0" y="0"/>
                </a:moveTo>
                <a:lnTo>
                  <a:pt x="8621970" y="0"/>
                </a:lnTo>
                <a:lnTo>
                  <a:pt x="8621970" y="4647782"/>
                </a:lnTo>
                <a:lnTo>
                  <a:pt x="0" y="4647782"/>
                </a:lnTo>
                <a:lnTo>
                  <a:pt x="0" y="0"/>
                </a:lnTo>
                <a:close/>
              </a:path>
            </a:pathLst>
          </a:custGeom>
          <a:blipFill>
            <a:blip r:embed="rId2"/>
            <a:stretch>
              <a:fillRect l="-1911" t="-3467" r="-2602" b="-5561"/>
            </a:stretch>
          </a:blipFill>
        </p:spPr>
        <p:txBody>
          <a:bodyPr/>
          <a:lstStyle/>
          <a:p>
            <a:endParaRPr lang="en-SA"/>
          </a:p>
        </p:txBody>
      </p:sp>
      <p:sp>
        <p:nvSpPr>
          <p:cNvPr id="6" name="Freeform 6"/>
          <p:cNvSpPr/>
          <p:nvPr/>
        </p:nvSpPr>
        <p:spPr>
          <a:xfrm>
            <a:off x="522029" y="3279465"/>
            <a:ext cx="8235595" cy="5597835"/>
          </a:xfrm>
          <a:custGeom>
            <a:avLst/>
            <a:gdLst/>
            <a:ahLst/>
            <a:cxnLst/>
            <a:rect l="l" t="t" r="r" b="b"/>
            <a:pathLst>
              <a:path w="8235595" h="4647781">
                <a:moveTo>
                  <a:pt x="0" y="0"/>
                </a:moveTo>
                <a:lnTo>
                  <a:pt x="8235596" y="0"/>
                </a:lnTo>
                <a:lnTo>
                  <a:pt x="8235596" y="4647782"/>
                </a:lnTo>
                <a:lnTo>
                  <a:pt x="0" y="4647782"/>
                </a:lnTo>
                <a:lnTo>
                  <a:pt x="0" y="0"/>
                </a:lnTo>
                <a:close/>
              </a:path>
            </a:pathLst>
          </a:custGeom>
          <a:blipFill>
            <a:blip r:embed="rId3"/>
            <a:stretch>
              <a:fillRect l="-148" r="-148" b="-3966"/>
            </a:stretch>
          </a:blipFill>
        </p:spPr>
        <p:txBody>
          <a:bodyPr/>
          <a:lstStyle/>
          <a:p>
            <a:endParaRPr lang="en-SA"/>
          </a:p>
        </p:txBody>
      </p:sp>
      <p:sp>
        <p:nvSpPr>
          <p:cNvPr id="7" name="TextBox 7"/>
          <p:cNvSpPr txBox="1"/>
          <p:nvPr/>
        </p:nvSpPr>
        <p:spPr>
          <a:xfrm>
            <a:off x="737660" y="580700"/>
            <a:ext cx="16039930" cy="1467963"/>
          </a:xfrm>
          <a:prstGeom prst="rect">
            <a:avLst/>
          </a:prstGeom>
        </p:spPr>
        <p:txBody>
          <a:bodyPr lIns="0" tIns="0" rIns="0" bIns="0" rtlCol="0" anchor="t">
            <a:spAutoFit/>
          </a:bodyPr>
          <a:lstStyle/>
          <a:p>
            <a:pPr algn="l">
              <a:lnSpc>
                <a:spcPts val="5851"/>
              </a:lnSpc>
            </a:pPr>
            <a:r>
              <a:rPr lang="en-US" sz="4501" b="1">
                <a:solidFill>
                  <a:srgbClr val="164D7B"/>
                </a:solidFill>
                <a:latin typeface="Klein Bold"/>
                <a:ea typeface="Klein Bold"/>
                <a:cs typeface="Klein Bold"/>
                <a:sym typeface="Klein Bold"/>
              </a:rPr>
              <a:t>Performance of five machine learning algorithms using all features and the Wrapper method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4019" y="-1540071"/>
            <a:ext cx="13367141" cy="1336714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txBody>
            <a:bodyPr/>
            <a:lstStyle/>
            <a:p>
              <a:endParaRPr lang="en-SA"/>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310986" y="2928200"/>
            <a:ext cx="9035735" cy="5949099"/>
          </a:xfrm>
          <a:custGeom>
            <a:avLst/>
            <a:gdLst/>
            <a:ahLst/>
            <a:cxnLst/>
            <a:rect l="l" t="t" r="r" b="b"/>
            <a:pathLst>
              <a:path w="9035735" h="5024898">
                <a:moveTo>
                  <a:pt x="0" y="0"/>
                </a:moveTo>
                <a:lnTo>
                  <a:pt x="9035735" y="0"/>
                </a:lnTo>
                <a:lnTo>
                  <a:pt x="9035735" y="5024897"/>
                </a:lnTo>
                <a:lnTo>
                  <a:pt x="0" y="5024897"/>
                </a:lnTo>
                <a:lnTo>
                  <a:pt x="0" y="0"/>
                </a:lnTo>
                <a:close/>
              </a:path>
            </a:pathLst>
          </a:custGeom>
          <a:blipFill>
            <a:blip r:embed="rId2"/>
            <a:stretch>
              <a:fillRect/>
            </a:stretch>
          </a:blipFill>
        </p:spPr>
        <p:txBody>
          <a:bodyPr/>
          <a:lstStyle/>
          <a:p>
            <a:endParaRPr lang="en-SA"/>
          </a:p>
        </p:txBody>
      </p:sp>
      <p:sp>
        <p:nvSpPr>
          <p:cNvPr id="6" name="Freeform 6"/>
          <p:cNvSpPr/>
          <p:nvPr/>
        </p:nvSpPr>
        <p:spPr>
          <a:xfrm>
            <a:off x="9560999" y="2999916"/>
            <a:ext cx="8160063" cy="5724984"/>
          </a:xfrm>
          <a:custGeom>
            <a:avLst/>
            <a:gdLst/>
            <a:ahLst/>
            <a:cxnLst/>
            <a:rect l="l" t="t" r="r" b="b"/>
            <a:pathLst>
              <a:path w="8160063" h="4881467">
                <a:moveTo>
                  <a:pt x="0" y="0"/>
                </a:moveTo>
                <a:lnTo>
                  <a:pt x="8160064" y="0"/>
                </a:lnTo>
                <a:lnTo>
                  <a:pt x="8160064" y="4881467"/>
                </a:lnTo>
                <a:lnTo>
                  <a:pt x="0" y="4881467"/>
                </a:lnTo>
                <a:lnTo>
                  <a:pt x="0" y="0"/>
                </a:lnTo>
                <a:close/>
              </a:path>
            </a:pathLst>
          </a:custGeom>
          <a:blipFill>
            <a:blip r:embed="rId3"/>
            <a:stretch>
              <a:fillRect l="-2499" t="-4003" r="-2699" b="-2985"/>
            </a:stretch>
          </a:blipFill>
        </p:spPr>
        <p:txBody>
          <a:bodyPr/>
          <a:lstStyle/>
          <a:p>
            <a:endParaRPr lang="en-SA"/>
          </a:p>
        </p:txBody>
      </p:sp>
      <p:sp>
        <p:nvSpPr>
          <p:cNvPr id="7" name="TextBox 7"/>
          <p:cNvSpPr txBox="1"/>
          <p:nvPr/>
        </p:nvSpPr>
        <p:spPr>
          <a:xfrm>
            <a:off x="737660" y="580700"/>
            <a:ext cx="16039930" cy="1467963"/>
          </a:xfrm>
          <a:prstGeom prst="rect">
            <a:avLst/>
          </a:prstGeom>
        </p:spPr>
        <p:txBody>
          <a:bodyPr lIns="0" tIns="0" rIns="0" bIns="0" rtlCol="0" anchor="t">
            <a:spAutoFit/>
          </a:bodyPr>
          <a:lstStyle/>
          <a:p>
            <a:pPr algn="l">
              <a:lnSpc>
                <a:spcPts val="5851"/>
              </a:lnSpc>
            </a:pPr>
            <a:r>
              <a:rPr lang="en-US" sz="4501" b="1">
                <a:solidFill>
                  <a:srgbClr val="164D7B"/>
                </a:solidFill>
                <a:latin typeface="Klein Bold"/>
                <a:ea typeface="Klein Bold"/>
                <a:cs typeface="Klein Bold"/>
                <a:sym typeface="Klein Bold"/>
              </a:rPr>
              <a:t>Performance of five machine learning algorithms using all features and the Wrapper method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562118"/>
            <a:ext cx="18288000" cy="3724882"/>
            <a:chOff x="0" y="0"/>
            <a:chExt cx="4816593" cy="981039"/>
          </a:xfrm>
        </p:grpSpPr>
        <p:sp>
          <p:nvSpPr>
            <p:cNvPr id="3" name="Freeform 3"/>
            <p:cNvSpPr/>
            <p:nvPr/>
          </p:nvSpPr>
          <p:spPr>
            <a:xfrm>
              <a:off x="0" y="0"/>
              <a:ext cx="4816592" cy="981039"/>
            </a:xfrm>
            <a:custGeom>
              <a:avLst/>
              <a:gdLst/>
              <a:ahLst/>
              <a:cxnLst/>
              <a:rect l="l" t="t" r="r" b="b"/>
              <a:pathLst>
                <a:path w="4816592" h="981039">
                  <a:moveTo>
                    <a:pt x="0" y="0"/>
                  </a:moveTo>
                  <a:lnTo>
                    <a:pt x="4816592" y="0"/>
                  </a:lnTo>
                  <a:lnTo>
                    <a:pt x="4816592" y="981039"/>
                  </a:lnTo>
                  <a:lnTo>
                    <a:pt x="0" y="981039"/>
                  </a:lnTo>
                  <a:close/>
                </a:path>
              </a:pathLst>
            </a:custGeom>
            <a:solidFill>
              <a:srgbClr val="F4F4F4"/>
            </a:solidFill>
          </p:spPr>
          <p:txBody>
            <a:bodyPr/>
            <a:lstStyle/>
            <a:p>
              <a:endParaRPr lang="en-SA"/>
            </a:p>
          </p:txBody>
        </p:sp>
        <p:sp>
          <p:nvSpPr>
            <p:cNvPr id="4" name="TextBox 4"/>
            <p:cNvSpPr txBox="1"/>
            <p:nvPr/>
          </p:nvSpPr>
          <p:spPr>
            <a:xfrm>
              <a:off x="0" y="-38100"/>
              <a:ext cx="4816593" cy="1019139"/>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5400000">
            <a:off x="2997833" y="608003"/>
            <a:ext cx="11694847" cy="15633112"/>
            <a:chOff x="0" y="0"/>
            <a:chExt cx="15593129" cy="20844150"/>
          </a:xfrm>
        </p:grpSpPr>
        <p:sp>
          <p:nvSpPr>
            <p:cNvPr id="6" name="Freeform 6"/>
            <p:cNvSpPr/>
            <p:nvPr/>
          </p:nvSpPr>
          <p:spPr>
            <a:xfrm>
              <a:off x="0" y="5484231"/>
              <a:ext cx="9626363" cy="9626363"/>
            </a:xfrm>
            <a:custGeom>
              <a:avLst/>
              <a:gdLst/>
              <a:ahLst/>
              <a:cxnLst/>
              <a:rect l="l" t="t" r="r" b="b"/>
              <a:pathLst>
                <a:path w="9626363" h="9626363">
                  <a:moveTo>
                    <a:pt x="0" y="0"/>
                  </a:moveTo>
                  <a:lnTo>
                    <a:pt x="9626363" y="0"/>
                  </a:lnTo>
                  <a:lnTo>
                    <a:pt x="9626363" y="9626363"/>
                  </a:lnTo>
                  <a:lnTo>
                    <a:pt x="0" y="9626363"/>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7" name="Freeform 7"/>
            <p:cNvSpPr/>
            <p:nvPr/>
          </p:nvSpPr>
          <p:spPr>
            <a:xfrm>
              <a:off x="5966766" y="11217787"/>
              <a:ext cx="9626363" cy="9626363"/>
            </a:xfrm>
            <a:custGeom>
              <a:avLst/>
              <a:gdLst/>
              <a:ahLst/>
              <a:cxnLst/>
              <a:rect l="l" t="t" r="r" b="b"/>
              <a:pathLst>
                <a:path w="9626363" h="9626363">
                  <a:moveTo>
                    <a:pt x="0" y="0"/>
                  </a:moveTo>
                  <a:lnTo>
                    <a:pt x="9626363" y="0"/>
                  </a:lnTo>
                  <a:lnTo>
                    <a:pt x="9626363" y="9626363"/>
                  </a:lnTo>
                  <a:lnTo>
                    <a:pt x="0" y="9626363"/>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8" name="Freeform 8"/>
            <p:cNvSpPr/>
            <p:nvPr/>
          </p:nvSpPr>
          <p:spPr>
            <a:xfrm>
              <a:off x="5966766" y="0"/>
              <a:ext cx="9626363" cy="9626363"/>
            </a:xfrm>
            <a:custGeom>
              <a:avLst/>
              <a:gdLst/>
              <a:ahLst/>
              <a:cxnLst/>
              <a:rect l="l" t="t" r="r" b="b"/>
              <a:pathLst>
                <a:path w="9626363" h="9626363">
                  <a:moveTo>
                    <a:pt x="0" y="0"/>
                  </a:moveTo>
                  <a:lnTo>
                    <a:pt x="9626363" y="0"/>
                  </a:lnTo>
                  <a:lnTo>
                    <a:pt x="9626363" y="9626363"/>
                  </a:lnTo>
                  <a:lnTo>
                    <a:pt x="0" y="9626363"/>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txBody>
            <a:bodyPr/>
            <a:lstStyle/>
            <a:p>
              <a:endParaRPr lang="en-SA"/>
            </a:p>
          </p:txBody>
        </p:sp>
      </p:grpSp>
      <p:sp>
        <p:nvSpPr>
          <p:cNvPr id="9" name="Freeform 9"/>
          <p:cNvSpPr/>
          <p:nvPr/>
        </p:nvSpPr>
        <p:spPr>
          <a:xfrm>
            <a:off x="0" y="-667321"/>
            <a:ext cx="18288000" cy="7229439"/>
          </a:xfrm>
          <a:custGeom>
            <a:avLst/>
            <a:gdLst/>
            <a:ahLst/>
            <a:cxnLst/>
            <a:rect l="l" t="t" r="r" b="b"/>
            <a:pathLst>
              <a:path w="18288000" h="7229439">
                <a:moveTo>
                  <a:pt x="0" y="0"/>
                </a:moveTo>
                <a:lnTo>
                  <a:pt x="18288000" y="0"/>
                </a:lnTo>
                <a:lnTo>
                  <a:pt x="18288000" y="7229439"/>
                </a:lnTo>
                <a:lnTo>
                  <a:pt x="0" y="7229439"/>
                </a:lnTo>
                <a:lnTo>
                  <a:pt x="0" y="0"/>
                </a:lnTo>
                <a:close/>
              </a:path>
            </a:pathLst>
          </a:custGeom>
          <a:blipFill>
            <a:blip r:embed="rId4">
              <a:extLst>
                <a:ext uri="{96DAC541-7B7A-43D3-8B79-37D633B846F1}">
                  <asvg:svgBlip xmlns:asvg="http://schemas.microsoft.com/office/drawing/2016/SVG/main" r:embed="rId5"/>
                </a:ext>
              </a:extLst>
            </a:blip>
            <a:stretch>
              <a:fillRect t="-42120"/>
            </a:stretch>
          </a:blipFill>
        </p:spPr>
        <p:txBody>
          <a:bodyPr/>
          <a:lstStyle/>
          <a:p>
            <a:endParaRPr lang="en-SA"/>
          </a:p>
        </p:txBody>
      </p:sp>
      <p:sp>
        <p:nvSpPr>
          <p:cNvPr id="10" name="Freeform 10"/>
          <p:cNvSpPr/>
          <p:nvPr/>
        </p:nvSpPr>
        <p:spPr>
          <a:xfrm>
            <a:off x="2977073" y="0"/>
            <a:ext cx="12893897" cy="6562118"/>
          </a:xfrm>
          <a:custGeom>
            <a:avLst/>
            <a:gdLst/>
            <a:ahLst/>
            <a:cxnLst/>
            <a:rect l="l" t="t" r="r" b="b"/>
            <a:pathLst>
              <a:path w="12893897" h="6562118">
                <a:moveTo>
                  <a:pt x="0" y="0"/>
                </a:moveTo>
                <a:lnTo>
                  <a:pt x="12893897" y="0"/>
                </a:lnTo>
                <a:lnTo>
                  <a:pt x="12893897" y="6562118"/>
                </a:lnTo>
                <a:lnTo>
                  <a:pt x="0" y="6562118"/>
                </a:lnTo>
                <a:lnTo>
                  <a:pt x="0" y="0"/>
                </a:lnTo>
                <a:close/>
              </a:path>
            </a:pathLst>
          </a:custGeom>
          <a:blipFill>
            <a:blip r:embed="rId6">
              <a:alphaModFix amt="5000"/>
            </a:blip>
            <a:stretch>
              <a:fillRect l="-10287" t="-63708" r="-31547" b="-67735"/>
            </a:stretch>
          </a:blipFill>
        </p:spPr>
        <p:txBody>
          <a:bodyPr/>
          <a:lstStyle/>
          <a:p>
            <a:endParaRPr lang="en-SA"/>
          </a:p>
        </p:txBody>
      </p:sp>
      <p:sp>
        <p:nvSpPr>
          <p:cNvPr id="11" name="TextBox 11"/>
          <p:cNvSpPr txBox="1"/>
          <p:nvPr/>
        </p:nvSpPr>
        <p:spPr>
          <a:xfrm>
            <a:off x="4118449" y="4753490"/>
            <a:ext cx="10051101" cy="1510671"/>
          </a:xfrm>
          <a:prstGeom prst="rect">
            <a:avLst/>
          </a:prstGeom>
        </p:spPr>
        <p:txBody>
          <a:bodyPr lIns="0" tIns="0" rIns="0" bIns="0" rtlCol="0" anchor="t">
            <a:spAutoFit/>
          </a:bodyPr>
          <a:lstStyle/>
          <a:p>
            <a:pPr algn="ctr">
              <a:lnSpc>
                <a:spcPts val="12089"/>
              </a:lnSpc>
            </a:pPr>
            <a:r>
              <a:rPr lang="en-US" sz="9299" b="1" dirty="0">
                <a:solidFill>
                  <a:srgbClr val="FFFFFF">
                    <a:alpha val="90980"/>
                  </a:srgbClr>
                </a:solidFill>
                <a:latin typeface="Klein Bold"/>
                <a:ea typeface="Klein Bold"/>
                <a:cs typeface="Klein Bold"/>
                <a:sym typeface="Klein Bold"/>
              </a:rPr>
              <a:t>Conclusion</a:t>
            </a:r>
          </a:p>
        </p:txBody>
      </p:sp>
    </p:spTree>
    <p:extLst>
      <p:ext uri="{BB962C8B-B14F-4D97-AF65-F5344CB8AC3E}">
        <p14:creationId xmlns:p14="http://schemas.microsoft.com/office/powerpoint/2010/main" val="2827042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75845" y="962025"/>
            <a:ext cx="9331414" cy="1050925"/>
          </a:xfrm>
          <a:prstGeom prst="rect">
            <a:avLst/>
          </a:prstGeom>
        </p:spPr>
        <p:txBody>
          <a:bodyPr lIns="0" tIns="0" rIns="0" bIns="0" rtlCol="0" anchor="t">
            <a:spAutoFit/>
          </a:bodyPr>
          <a:lstStyle/>
          <a:p>
            <a:pPr algn="l">
              <a:lnSpc>
                <a:spcPts val="8450"/>
              </a:lnSpc>
            </a:pPr>
            <a:r>
              <a:rPr lang="en-US" sz="6500" b="1">
                <a:solidFill>
                  <a:srgbClr val="164D7B"/>
                </a:solidFill>
                <a:latin typeface="Klein Bold"/>
                <a:ea typeface="Klein Bold"/>
                <a:cs typeface="Klein Bold"/>
                <a:sym typeface="Klein Bold"/>
              </a:rPr>
              <a:t>Evaluation</a:t>
            </a:r>
          </a:p>
        </p:txBody>
      </p:sp>
      <p:grpSp>
        <p:nvGrpSpPr>
          <p:cNvPr id="3" name="Group 3"/>
          <p:cNvGrpSpPr/>
          <p:nvPr/>
        </p:nvGrpSpPr>
        <p:grpSpPr>
          <a:xfrm rot="-10800000">
            <a:off x="-1408303" y="-527121"/>
            <a:ext cx="3538531" cy="4730139"/>
            <a:chOff x="0" y="0"/>
            <a:chExt cx="4718041" cy="6306852"/>
          </a:xfrm>
        </p:grpSpPr>
        <p:sp>
          <p:nvSpPr>
            <p:cNvPr id="4" name="Freeform 4"/>
            <p:cNvSpPr/>
            <p:nvPr/>
          </p:nvSpPr>
          <p:spPr>
            <a:xfrm>
              <a:off x="0" y="1659374"/>
              <a:ext cx="2912666" cy="2912666"/>
            </a:xfrm>
            <a:custGeom>
              <a:avLst/>
              <a:gdLst/>
              <a:ahLst/>
              <a:cxnLst/>
              <a:rect l="l" t="t" r="r" b="b"/>
              <a:pathLst>
                <a:path w="2912666" h="2912666">
                  <a:moveTo>
                    <a:pt x="0" y="0"/>
                  </a:moveTo>
                  <a:lnTo>
                    <a:pt x="2912666" y="0"/>
                  </a:lnTo>
                  <a:lnTo>
                    <a:pt x="2912666" y="2912666"/>
                  </a:lnTo>
                  <a:lnTo>
                    <a:pt x="0" y="2912666"/>
                  </a:lnTo>
                  <a:lnTo>
                    <a:pt x="0" y="0"/>
                  </a:lnTo>
                  <a:close/>
                </a:path>
              </a:pathLst>
            </a:custGeom>
            <a:blipFill>
              <a:blip r:embed="rId2">
                <a:alphaModFix amt="76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5" name="Freeform 5"/>
            <p:cNvSpPr/>
            <p:nvPr/>
          </p:nvSpPr>
          <p:spPr>
            <a:xfrm>
              <a:off x="1805375" y="3394186"/>
              <a:ext cx="2912666" cy="2912666"/>
            </a:xfrm>
            <a:custGeom>
              <a:avLst/>
              <a:gdLst/>
              <a:ahLst/>
              <a:cxnLst/>
              <a:rect l="l" t="t" r="r" b="b"/>
              <a:pathLst>
                <a:path w="2912666" h="2912666">
                  <a:moveTo>
                    <a:pt x="0" y="0"/>
                  </a:moveTo>
                  <a:lnTo>
                    <a:pt x="2912666" y="0"/>
                  </a:lnTo>
                  <a:lnTo>
                    <a:pt x="2912666" y="2912666"/>
                  </a:lnTo>
                  <a:lnTo>
                    <a:pt x="0" y="2912666"/>
                  </a:lnTo>
                  <a:lnTo>
                    <a:pt x="0" y="0"/>
                  </a:lnTo>
                  <a:close/>
                </a:path>
              </a:pathLst>
            </a:custGeom>
            <a:blipFill>
              <a:blip r:embed="rId2">
                <a:alphaModFix amt="76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6" name="Freeform 6"/>
            <p:cNvSpPr/>
            <p:nvPr/>
          </p:nvSpPr>
          <p:spPr>
            <a:xfrm>
              <a:off x="1805375" y="0"/>
              <a:ext cx="2912666" cy="2912666"/>
            </a:xfrm>
            <a:custGeom>
              <a:avLst/>
              <a:gdLst/>
              <a:ahLst/>
              <a:cxnLst/>
              <a:rect l="l" t="t" r="r" b="b"/>
              <a:pathLst>
                <a:path w="2912666" h="2912666">
                  <a:moveTo>
                    <a:pt x="0" y="0"/>
                  </a:moveTo>
                  <a:lnTo>
                    <a:pt x="2912666" y="0"/>
                  </a:lnTo>
                  <a:lnTo>
                    <a:pt x="2912666" y="2912666"/>
                  </a:lnTo>
                  <a:lnTo>
                    <a:pt x="0" y="2912666"/>
                  </a:lnTo>
                  <a:lnTo>
                    <a:pt x="0" y="0"/>
                  </a:lnTo>
                  <a:close/>
                </a:path>
              </a:pathLst>
            </a:custGeom>
            <a:blipFill>
              <a:blip r:embed="rId2">
                <a:alphaModFix amt="76000"/>
                <a:extLst>
                  <a:ext uri="{96DAC541-7B7A-43D3-8B79-37D633B846F1}">
                    <asvg:svgBlip xmlns:asvg="http://schemas.microsoft.com/office/drawing/2016/SVG/main" r:embed="rId3"/>
                  </a:ext>
                </a:extLst>
              </a:blip>
              <a:stretch>
                <a:fillRect/>
              </a:stretch>
            </a:blipFill>
          </p:spPr>
          <p:txBody>
            <a:bodyPr/>
            <a:lstStyle/>
            <a:p>
              <a:endParaRPr lang="en-SA"/>
            </a:p>
          </p:txBody>
        </p:sp>
      </p:grpSp>
      <p:grpSp>
        <p:nvGrpSpPr>
          <p:cNvPr id="7" name="Group 7"/>
          <p:cNvGrpSpPr/>
          <p:nvPr/>
        </p:nvGrpSpPr>
        <p:grpSpPr>
          <a:xfrm>
            <a:off x="16105264" y="5970222"/>
            <a:ext cx="3538531" cy="4730139"/>
            <a:chOff x="0" y="0"/>
            <a:chExt cx="4718041" cy="6306852"/>
          </a:xfrm>
        </p:grpSpPr>
        <p:sp>
          <p:nvSpPr>
            <p:cNvPr id="8" name="Freeform 8"/>
            <p:cNvSpPr/>
            <p:nvPr/>
          </p:nvSpPr>
          <p:spPr>
            <a:xfrm>
              <a:off x="0" y="1659374"/>
              <a:ext cx="2912666" cy="2912666"/>
            </a:xfrm>
            <a:custGeom>
              <a:avLst/>
              <a:gdLst/>
              <a:ahLst/>
              <a:cxnLst/>
              <a:rect l="l" t="t" r="r" b="b"/>
              <a:pathLst>
                <a:path w="2912666" h="2912666">
                  <a:moveTo>
                    <a:pt x="0" y="0"/>
                  </a:moveTo>
                  <a:lnTo>
                    <a:pt x="2912666" y="0"/>
                  </a:lnTo>
                  <a:lnTo>
                    <a:pt x="2912666" y="2912666"/>
                  </a:lnTo>
                  <a:lnTo>
                    <a:pt x="0" y="2912666"/>
                  </a:lnTo>
                  <a:lnTo>
                    <a:pt x="0" y="0"/>
                  </a:lnTo>
                  <a:close/>
                </a:path>
              </a:pathLst>
            </a:custGeom>
            <a:blipFill>
              <a:blip r:embed="rId2">
                <a:alphaModFix amt="76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9" name="Freeform 9"/>
            <p:cNvSpPr/>
            <p:nvPr/>
          </p:nvSpPr>
          <p:spPr>
            <a:xfrm>
              <a:off x="1805375" y="3394186"/>
              <a:ext cx="2912666" cy="2912666"/>
            </a:xfrm>
            <a:custGeom>
              <a:avLst/>
              <a:gdLst/>
              <a:ahLst/>
              <a:cxnLst/>
              <a:rect l="l" t="t" r="r" b="b"/>
              <a:pathLst>
                <a:path w="2912666" h="2912666">
                  <a:moveTo>
                    <a:pt x="0" y="0"/>
                  </a:moveTo>
                  <a:lnTo>
                    <a:pt x="2912666" y="0"/>
                  </a:lnTo>
                  <a:lnTo>
                    <a:pt x="2912666" y="2912666"/>
                  </a:lnTo>
                  <a:lnTo>
                    <a:pt x="0" y="2912666"/>
                  </a:lnTo>
                  <a:lnTo>
                    <a:pt x="0" y="0"/>
                  </a:lnTo>
                  <a:close/>
                </a:path>
              </a:pathLst>
            </a:custGeom>
            <a:blipFill>
              <a:blip r:embed="rId2">
                <a:alphaModFix amt="76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10" name="Freeform 10"/>
            <p:cNvSpPr/>
            <p:nvPr/>
          </p:nvSpPr>
          <p:spPr>
            <a:xfrm>
              <a:off x="1805375" y="0"/>
              <a:ext cx="2912666" cy="2912666"/>
            </a:xfrm>
            <a:custGeom>
              <a:avLst/>
              <a:gdLst/>
              <a:ahLst/>
              <a:cxnLst/>
              <a:rect l="l" t="t" r="r" b="b"/>
              <a:pathLst>
                <a:path w="2912666" h="2912666">
                  <a:moveTo>
                    <a:pt x="0" y="0"/>
                  </a:moveTo>
                  <a:lnTo>
                    <a:pt x="2912666" y="0"/>
                  </a:lnTo>
                  <a:lnTo>
                    <a:pt x="2912666" y="2912666"/>
                  </a:lnTo>
                  <a:lnTo>
                    <a:pt x="0" y="2912666"/>
                  </a:lnTo>
                  <a:lnTo>
                    <a:pt x="0" y="0"/>
                  </a:lnTo>
                  <a:close/>
                </a:path>
              </a:pathLst>
            </a:custGeom>
            <a:blipFill>
              <a:blip r:embed="rId2">
                <a:alphaModFix amt="76000"/>
                <a:extLst>
                  <a:ext uri="{96DAC541-7B7A-43D3-8B79-37D633B846F1}">
                    <asvg:svgBlip xmlns:asvg="http://schemas.microsoft.com/office/drawing/2016/SVG/main" r:embed="rId3"/>
                  </a:ext>
                </a:extLst>
              </a:blip>
              <a:stretch>
                <a:fillRect/>
              </a:stretch>
            </a:blipFill>
          </p:spPr>
          <p:txBody>
            <a:bodyPr/>
            <a:lstStyle/>
            <a:p>
              <a:endParaRPr lang="en-SA"/>
            </a:p>
          </p:txBody>
        </p:sp>
      </p:grpSp>
      <p:sp>
        <p:nvSpPr>
          <p:cNvPr id="11" name="TextBox 11"/>
          <p:cNvSpPr txBox="1"/>
          <p:nvPr/>
        </p:nvSpPr>
        <p:spPr>
          <a:xfrm>
            <a:off x="1554479" y="2037263"/>
            <a:ext cx="15666721" cy="9606541"/>
          </a:xfrm>
          <a:prstGeom prst="rect">
            <a:avLst/>
          </a:prstGeom>
        </p:spPr>
        <p:txBody>
          <a:bodyPr wrap="square" lIns="0" tIns="0" rIns="0" bIns="0" rtlCol="0" anchor="t">
            <a:spAutoFit/>
          </a:bodyPr>
          <a:lstStyle/>
          <a:p>
            <a:pPr algn="l">
              <a:lnSpc>
                <a:spcPts val="6260"/>
              </a:lnSpc>
            </a:pPr>
            <a:r>
              <a:rPr lang="en-US" sz="4000" dirty="0">
                <a:solidFill>
                  <a:srgbClr val="000000"/>
                </a:solidFill>
                <a:latin typeface="Helios" panose="020B0604020202020204" charset="0"/>
                <a:ea typeface="Klein"/>
                <a:cs typeface="Times New Roman" panose="02020603050405020304" pitchFamily="18" charset="0"/>
                <a:sym typeface="Klein"/>
              </a:rPr>
              <a:t>The graduation project achieved its goal of developing a diabetes prediction model using machine learning. </a:t>
            </a:r>
          </a:p>
          <a:p>
            <a:pPr algn="l">
              <a:lnSpc>
                <a:spcPts val="6260"/>
              </a:lnSpc>
            </a:pPr>
            <a:r>
              <a:rPr lang="en-US" sz="4000" dirty="0">
                <a:solidFill>
                  <a:srgbClr val="000000"/>
                </a:solidFill>
                <a:latin typeface="Helios" panose="020B0604020202020204" charset="0"/>
                <a:ea typeface="Klein"/>
                <a:cs typeface="Times New Roman" panose="02020603050405020304" pitchFamily="18" charset="0"/>
                <a:sym typeface="Klein"/>
              </a:rPr>
              <a:t>The model supports early diabetes detection and offers a solid base </a:t>
            </a:r>
          </a:p>
          <a:p>
            <a:pPr algn="l">
              <a:lnSpc>
                <a:spcPts val="6260"/>
              </a:lnSpc>
            </a:pPr>
            <a:r>
              <a:rPr lang="en-US" sz="4000" dirty="0">
                <a:solidFill>
                  <a:srgbClr val="000000"/>
                </a:solidFill>
                <a:latin typeface="Helios" panose="020B0604020202020204" charset="0"/>
                <a:ea typeface="Klein"/>
                <a:cs typeface="Times New Roman" panose="02020603050405020304" pitchFamily="18" charset="0"/>
                <a:sym typeface="Klein"/>
              </a:rPr>
              <a:t> for future work in predictive healthcare.</a:t>
            </a:r>
          </a:p>
          <a:p>
            <a:pPr algn="l">
              <a:lnSpc>
                <a:spcPts val="6260"/>
              </a:lnSpc>
            </a:pPr>
            <a:r>
              <a:rPr lang="en-US" sz="4000" dirty="0">
                <a:solidFill>
                  <a:srgbClr val="000000"/>
                </a:solidFill>
                <a:latin typeface="Helios" panose="020B0604020202020204" charset="0"/>
                <a:ea typeface="Klein"/>
                <a:cs typeface="Times New Roman" panose="02020603050405020304" pitchFamily="18" charset="0"/>
                <a:sym typeface="Klein"/>
              </a:rPr>
              <a:t>Data from 1,000 real patients in Iraq was collected, including key medical attributes. </a:t>
            </a:r>
          </a:p>
          <a:p>
            <a:pPr algn="l">
              <a:lnSpc>
                <a:spcPts val="6260"/>
              </a:lnSpc>
            </a:pPr>
            <a:r>
              <a:rPr lang="en-US" sz="4000" dirty="0">
                <a:solidFill>
                  <a:srgbClr val="000000"/>
                </a:solidFill>
                <a:latin typeface="Helios" panose="020B0604020202020204" charset="0"/>
                <a:ea typeface="Klein"/>
                <a:cs typeface="Times New Roman" panose="02020603050405020304" pitchFamily="18" charset="0"/>
                <a:sym typeface="Klein"/>
              </a:rPr>
              <a:t>Five algorithms were tested in WEKA, with Decision Tree and Random Forest performing best. </a:t>
            </a:r>
          </a:p>
          <a:p>
            <a:pPr algn="l">
              <a:lnSpc>
                <a:spcPts val="6260"/>
              </a:lnSpc>
            </a:pPr>
            <a:r>
              <a:rPr lang="en-US" sz="4000" dirty="0">
                <a:solidFill>
                  <a:srgbClr val="000000"/>
                </a:solidFill>
                <a:latin typeface="Helios" panose="020B0604020202020204" charset="0"/>
                <a:ea typeface="Klein"/>
                <a:cs typeface="Times New Roman" panose="02020603050405020304" pitchFamily="18" charset="0"/>
                <a:sym typeface="Klein"/>
              </a:rPr>
              <a:t>Using wrapper-based feature selection improved accuracy. </a:t>
            </a:r>
          </a:p>
          <a:p>
            <a:pPr>
              <a:lnSpc>
                <a:spcPts val="6260"/>
              </a:lnSpc>
            </a:pPr>
            <a:r>
              <a:rPr lang="en-US" sz="4000" dirty="0">
                <a:solidFill>
                  <a:srgbClr val="000000"/>
                </a:solidFill>
                <a:latin typeface="Helios" panose="020B0604020202020204" charset="0"/>
                <a:ea typeface="Helios"/>
                <a:cs typeface="Times New Roman" panose="02020603050405020304" pitchFamily="18" charset="0"/>
                <a:sym typeface="Helios"/>
              </a:rPr>
              <a:t>The Decision Tree achieved the best result with 99% accuracy.</a:t>
            </a:r>
          </a:p>
          <a:p>
            <a:pPr algn="l">
              <a:lnSpc>
                <a:spcPts val="6260"/>
              </a:lnSpc>
            </a:pPr>
            <a:endParaRPr lang="en-US" sz="4000" dirty="0">
              <a:solidFill>
                <a:srgbClr val="000000"/>
              </a:solidFill>
              <a:latin typeface="Times New Roman" panose="02020603050405020304" pitchFamily="18" charset="0"/>
              <a:ea typeface="Klein"/>
              <a:cs typeface="Times New Roman" panose="02020603050405020304" pitchFamily="18" charset="0"/>
              <a:sym typeface="Klein"/>
            </a:endParaRPr>
          </a:p>
          <a:p>
            <a:pPr algn="r" rtl="1">
              <a:lnSpc>
                <a:spcPts val="6260"/>
              </a:lnSpc>
            </a:pPr>
            <a:endParaRPr lang="en-US" sz="2953" dirty="0">
              <a:solidFill>
                <a:srgbClr val="000000"/>
              </a:solidFill>
              <a:latin typeface="Klein"/>
              <a:ea typeface="Klein"/>
              <a:cs typeface="Klein"/>
              <a:sym typeface="Klei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27529" y="790777"/>
            <a:ext cx="9331414" cy="1050925"/>
          </a:xfrm>
          <a:prstGeom prst="rect">
            <a:avLst/>
          </a:prstGeom>
        </p:spPr>
        <p:txBody>
          <a:bodyPr lIns="0" tIns="0" rIns="0" bIns="0" rtlCol="0" anchor="t">
            <a:spAutoFit/>
          </a:bodyPr>
          <a:lstStyle/>
          <a:p>
            <a:pPr algn="l">
              <a:lnSpc>
                <a:spcPts val="8450"/>
              </a:lnSpc>
            </a:pPr>
            <a:r>
              <a:rPr lang="en-US" sz="6500" b="1">
                <a:solidFill>
                  <a:srgbClr val="164D7B"/>
                </a:solidFill>
                <a:latin typeface="Klein Bold"/>
                <a:ea typeface="Klein Bold"/>
                <a:cs typeface="Klein Bold"/>
                <a:sym typeface="Klein Bold"/>
              </a:rPr>
              <a:t>Future work</a:t>
            </a:r>
          </a:p>
        </p:txBody>
      </p:sp>
      <p:sp>
        <p:nvSpPr>
          <p:cNvPr id="3" name="Freeform 3"/>
          <p:cNvSpPr/>
          <p:nvPr/>
        </p:nvSpPr>
        <p:spPr>
          <a:xfrm>
            <a:off x="12834661" y="-2301456"/>
            <a:ext cx="11559756" cy="11559756"/>
          </a:xfrm>
          <a:custGeom>
            <a:avLst/>
            <a:gdLst/>
            <a:ahLst/>
            <a:cxnLst/>
            <a:rect l="l" t="t" r="r" b="b"/>
            <a:pathLst>
              <a:path w="11559756" h="11559756">
                <a:moveTo>
                  <a:pt x="0" y="0"/>
                </a:moveTo>
                <a:lnTo>
                  <a:pt x="11559756" y="0"/>
                </a:lnTo>
                <a:lnTo>
                  <a:pt x="11559756" y="11559756"/>
                </a:lnTo>
                <a:lnTo>
                  <a:pt x="0" y="11559756"/>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SA"/>
          </a:p>
        </p:txBody>
      </p:sp>
      <p:sp>
        <p:nvSpPr>
          <p:cNvPr id="4" name="Freeform 4"/>
          <p:cNvSpPr/>
          <p:nvPr/>
        </p:nvSpPr>
        <p:spPr>
          <a:xfrm>
            <a:off x="-3427071" y="5143500"/>
            <a:ext cx="11559756" cy="11559756"/>
          </a:xfrm>
          <a:custGeom>
            <a:avLst/>
            <a:gdLst/>
            <a:ahLst/>
            <a:cxnLst/>
            <a:rect l="l" t="t" r="r" b="b"/>
            <a:pathLst>
              <a:path w="11559756" h="11559756">
                <a:moveTo>
                  <a:pt x="0" y="0"/>
                </a:moveTo>
                <a:lnTo>
                  <a:pt x="11559756" y="0"/>
                </a:lnTo>
                <a:lnTo>
                  <a:pt x="11559756" y="11559756"/>
                </a:lnTo>
                <a:lnTo>
                  <a:pt x="0" y="11559756"/>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SA"/>
          </a:p>
        </p:txBody>
      </p:sp>
      <p:sp>
        <p:nvSpPr>
          <p:cNvPr id="5" name="TextBox 5"/>
          <p:cNvSpPr txBox="1"/>
          <p:nvPr/>
        </p:nvSpPr>
        <p:spPr>
          <a:xfrm>
            <a:off x="627529" y="2765933"/>
            <a:ext cx="17032941" cy="4778680"/>
          </a:xfrm>
          <a:prstGeom prst="rect">
            <a:avLst/>
          </a:prstGeom>
        </p:spPr>
        <p:txBody>
          <a:bodyPr lIns="0" tIns="0" rIns="0" bIns="0" rtlCol="0" anchor="t">
            <a:spAutoFit/>
          </a:bodyPr>
          <a:lstStyle/>
          <a:p>
            <a:pPr marL="772921" lvl="1" indent="-386461" algn="l">
              <a:lnSpc>
                <a:spcPts val="4653"/>
              </a:lnSpc>
              <a:buFont typeface="Arial"/>
              <a:buChar char="•"/>
            </a:pPr>
            <a:r>
              <a:rPr lang="en-US" sz="4000" b="1" dirty="0">
                <a:solidFill>
                  <a:srgbClr val="000000"/>
                </a:solidFill>
                <a:latin typeface="Times New Roman" panose="02020603050405020304" pitchFamily="18" charset="0"/>
                <a:ea typeface="Klein Bold"/>
                <a:cs typeface="Times New Roman" panose="02020603050405020304" pitchFamily="18" charset="0"/>
                <a:sym typeface="Klein Bold"/>
              </a:rPr>
              <a:t>Larger Dataset:</a:t>
            </a:r>
            <a:r>
              <a:rPr lang="en-US" sz="4000" dirty="0">
                <a:solidFill>
                  <a:srgbClr val="000000"/>
                </a:solidFill>
                <a:latin typeface="Times New Roman" panose="02020603050405020304" pitchFamily="18" charset="0"/>
                <a:ea typeface="Klein"/>
                <a:cs typeface="Times New Roman" panose="02020603050405020304" pitchFamily="18" charset="0"/>
                <a:sym typeface="Klein"/>
              </a:rPr>
              <a:t> Expanding the dataset to include more diverse patients would improve accuracy.</a:t>
            </a:r>
          </a:p>
          <a:p>
            <a:pPr algn="l">
              <a:lnSpc>
                <a:spcPts val="4653"/>
              </a:lnSpc>
            </a:pPr>
            <a:endParaRPr lang="en-US" sz="4000" dirty="0">
              <a:solidFill>
                <a:srgbClr val="000000"/>
              </a:solidFill>
              <a:latin typeface="Times New Roman" panose="02020603050405020304" pitchFamily="18" charset="0"/>
              <a:ea typeface="Klein"/>
              <a:cs typeface="Times New Roman" panose="02020603050405020304" pitchFamily="18" charset="0"/>
              <a:sym typeface="Klein"/>
            </a:endParaRPr>
          </a:p>
          <a:p>
            <a:pPr marL="772921" lvl="1" indent="-386461" algn="l">
              <a:lnSpc>
                <a:spcPts val="4653"/>
              </a:lnSpc>
              <a:buFont typeface="Arial"/>
              <a:buChar char="•"/>
            </a:pPr>
            <a:r>
              <a:rPr lang="en-US" sz="4000" b="1" dirty="0">
                <a:solidFill>
                  <a:srgbClr val="000000"/>
                </a:solidFill>
                <a:latin typeface="Times New Roman" panose="02020603050405020304" pitchFamily="18" charset="0"/>
                <a:ea typeface="Klein Bold"/>
                <a:cs typeface="Times New Roman" panose="02020603050405020304" pitchFamily="18" charset="0"/>
                <a:sym typeface="Klein Bold"/>
              </a:rPr>
              <a:t>Additional Risk Factors</a:t>
            </a:r>
            <a:r>
              <a:rPr lang="en-US" sz="4000" dirty="0">
                <a:solidFill>
                  <a:srgbClr val="000000"/>
                </a:solidFill>
                <a:latin typeface="Times New Roman" panose="02020603050405020304" pitchFamily="18" charset="0"/>
                <a:ea typeface="Klein"/>
                <a:cs typeface="Times New Roman" panose="02020603050405020304" pitchFamily="18" charset="0"/>
                <a:sym typeface="Klein"/>
              </a:rPr>
              <a:t>: Including lifestyle factors like diet, exercise, and family history would enhance predictions.</a:t>
            </a:r>
          </a:p>
          <a:p>
            <a:pPr algn="l">
              <a:lnSpc>
                <a:spcPts val="4653"/>
              </a:lnSpc>
            </a:pPr>
            <a:endParaRPr lang="en-US" sz="4000" dirty="0">
              <a:solidFill>
                <a:srgbClr val="000000"/>
              </a:solidFill>
              <a:latin typeface="Times New Roman" panose="02020603050405020304" pitchFamily="18" charset="0"/>
              <a:ea typeface="Klein"/>
              <a:cs typeface="Times New Roman" panose="02020603050405020304" pitchFamily="18" charset="0"/>
              <a:sym typeface="Klein"/>
            </a:endParaRPr>
          </a:p>
          <a:p>
            <a:pPr marL="772921" lvl="1" indent="-386461" algn="l">
              <a:lnSpc>
                <a:spcPts val="4653"/>
              </a:lnSpc>
              <a:buFont typeface="Arial"/>
              <a:buChar char="•"/>
            </a:pPr>
            <a:r>
              <a:rPr lang="en-US" sz="4000" b="1" dirty="0">
                <a:solidFill>
                  <a:srgbClr val="000000"/>
                </a:solidFill>
                <a:latin typeface="Times New Roman" panose="02020603050405020304" pitchFamily="18" charset="0"/>
                <a:ea typeface="Klein Bold"/>
                <a:cs typeface="Times New Roman" panose="02020603050405020304" pitchFamily="18" charset="0"/>
                <a:sym typeface="Klein Bold"/>
              </a:rPr>
              <a:t>Continuous Learning: </a:t>
            </a:r>
            <a:r>
              <a:rPr lang="en-US" sz="4000" dirty="0">
                <a:solidFill>
                  <a:srgbClr val="000000"/>
                </a:solidFill>
                <a:latin typeface="Times New Roman" panose="02020603050405020304" pitchFamily="18" charset="0"/>
                <a:ea typeface="Klein"/>
                <a:cs typeface="Times New Roman" panose="02020603050405020304" pitchFamily="18" charset="0"/>
                <a:sym typeface="Klein"/>
              </a:rPr>
              <a:t>Implementing a system that learns from new data will keep the model up-to-date and improve over time.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79977" y="2275787"/>
            <a:ext cx="16617423" cy="4428776"/>
          </a:xfrm>
          <a:prstGeom prst="rect">
            <a:avLst/>
          </a:prstGeom>
        </p:spPr>
        <p:txBody>
          <a:bodyPr wrap="square" lIns="0" tIns="0" rIns="0" bIns="0" rtlCol="0" anchor="t">
            <a:spAutoFit/>
          </a:bodyPr>
          <a:lstStyle/>
          <a:p>
            <a:pPr marL="0" lvl="0" indent="0" algn="l">
              <a:lnSpc>
                <a:spcPts val="5005"/>
              </a:lnSpc>
              <a:spcBef>
                <a:spcPct val="0"/>
              </a:spcBef>
            </a:pPr>
            <a:r>
              <a:rPr lang="en-US" sz="3575" dirty="0">
                <a:solidFill>
                  <a:srgbClr val="2A2E3A"/>
                </a:solidFill>
                <a:latin typeface="Helios"/>
                <a:ea typeface="Helios"/>
                <a:cs typeface="Helios"/>
                <a:sym typeface="Helios"/>
              </a:rPr>
              <a:t>Diabetes is one of the most widespread chronic diseases in Saudi Arabia, with recent statistics showing that around 18.7% of adults aged 20–79 are affected. </a:t>
            </a:r>
          </a:p>
          <a:p>
            <a:pPr marL="0" lvl="0" indent="0" algn="l">
              <a:lnSpc>
                <a:spcPts val="5005"/>
              </a:lnSpc>
              <a:spcBef>
                <a:spcPct val="0"/>
              </a:spcBef>
            </a:pPr>
            <a:r>
              <a:rPr lang="en-US" sz="3575" dirty="0">
                <a:solidFill>
                  <a:srgbClr val="2A2E3A"/>
                </a:solidFill>
                <a:latin typeface="Helios"/>
                <a:ea typeface="Helios"/>
                <a:cs typeface="Helios"/>
                <a:sym typeface="Helios"/>
              </a:rPr>
              <a:t>The disease contributes significantly to complications such as kidney failure and cardiovascular issues. Early diagnosis is crucial to reducing these health risks, but traditional diagnostic methods are time-consuming and require constant monitoring. Therefore, there is a strong need for a fast, reliable, and intelligent solution to support early detection and improve treatment planning.</a:t>
            </a:r>
          </a:p>
        </p:txBody>
      </p:sp>
      <p:grpSp>
        <p:nvGrpSpPr>
          <p:cNvPr id="3" name="Group 3"/>
          <p:cNvGrpSpPr/>
          <p:nvPr/>
        </p:nvGrpSpPr>
        <p:grpSpPr>
          <a:xfrm>
            <a:off x="0" y="9125919"/>
            <a:ext cx="18288000" cy="1161081"/>
            <a:chOff x="0" y="0"/>
            <a:chExt cx="4816593" cy="305799"/>
          </a:xfrm>
        </p:grpSpPr>
        <p:sp>
          <p:nvSpPr>
            <p:cNvPr id="4" name="Freeform 4"/>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txBody>
            <a:bodyPr/>
            <a:lstStyle/>
            <a:p>
              <a:endParaRPr lang="en-SA"/>
            </a:p>
          </p:txBody>
        </p:sp>
        <p:sp>
          <p:nvSpPr>
            <p:cNvPr id="5" name="TextBox 5"/>
            <p:cNvSpPr txBox="1"/>
            <p:nvPr/>
          </p:nvSpPr>
          <p:spPr>
            <a:xfrm>
              <a:off x="0" y="-38100"/>
              <a:ext cx="4816593" cy="343899"/>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a:off x="14404308" y="63357"/>
            <a:ext cx="7213829" cy="9643102"/>
            <a:chOff x="0" y="0"/>
            <a:chExt cx="9618439" cy="12857470"/>
          </a:xfrm>
        </p:grpSpPr>
        <p:sp>
          <p:nvSpPr>
            <p:cNvPr id="7" name="Freeform 7"/>
            <p:cNvSpPr/>
            <p:nvPr/>
          </p:nvSpPr>
          <p:spPr>
            <a:xfrm>
              <a:off x="0" y="3382884"/>
              <a:ext cx="5937909" cy="5937909"/>
            </a:xfrm>
            <a:custGeom>
              <a:avLst/>
              <a:gdLst/>
              <a:ahLst/>
              <a:cxnLst/>
              <a:rect l="l" t="t" r="r" b="b"/>
              <a:pathLst>
                <a:path w="5937909" h="5937909">
                  <a:moveTo>
                    <a:pt x="0" y="0"/>
                  </a:moveTo>
                  <a:lnTo>
                    <a:pt x="5937909" y="0"/>
                  </a:lnTo>
                  <a:lnTo>
                    <a:pt x="5937909" y="5937909"/>
                  </a:lnTo>
                  <a:lnTo>
                    <a:pt x="0" y="5937909"/>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8" name="Freeform 8"/>
            <p:cNvSpPr/>
            <p:nvPr/>
          </p:nvSpPr>
          <p:spPr>
            <a:xfrm>
              <a:off x="3680530" y="6919560"/>
              <a:ext cx="5937909" cy="5937909"/>
            </a:xfrm>
            <a:custGeom>
              <a:avLst/>
              <a:gdLst/>
              <a:ahLst/>
              <a:cxnLst/>
              <a:rect l="l" t="t" r="r" b="b"/>
              <a:pathLst>
                <a:path w="5937909" h="5937909">
                  <a:moveTo>
                    <a:pt x="0" y="0"/>
                  </a:moveTo>
                  <a:lnTo>
                    <a:pt x="5937909" y="0"/>
                  </a:lnTo>
                  <a:lnTo>
                    <a:pt x="5937909" y="5937910"/>
                  </a:lnTo>
                  <a:lnTo>
                    <a:pt x="0" y="593791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9" name="Freeform 9"/>
            <p:cNvSpPr/>
            <p:nvPr/>
          </p:nvSpPr>
          <p:spPr>
            <a:xfrm>
              <a:off x="3680530" y="0"/>
              <a:ext cx="5937909" cy="5937909"/>
            </a:xfrm>
            <a:custGeom>
              <a:avLst/>
              <a:gdLst/>
              <a:ahLst/>
              <a:cxnLst/>
              <a:rect l="l" t="t" r="r" b="b"/>
              <a:pathLst>
                <a:path w="5937909" h="5937909">
                  <a:moveTo>
                    <a:pt x="0" y="0"/>
                  </a:moveTo>
                  <a:lnTo>
                    <a:pt x="5937909" y="0"/>
                  </a:lnTo>
                  <a:lnTo>
                    <a:pt x="5937909" y="5937909"/>
                  </a:lnTo>
                  <a:lnTo>
                    <a:pt x="0" y="5937909"/>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SA"/>
            </a:p>
          </p:txBody>
        </p:sp>
      </p:grpSp>
      <p:sp>
        <p:nvSpPr>
          <p:cNvPr id="10" name="TextBox 10"/>
          <p:cNvSpPr txBox="1"/>
          <p:nvPr/>
        </p:nvSpPr>
        <p:spPr>
          <a:xfrm>
            <a:off x="679977" y="962025"/>
            <a:ext cx="13616831" cy="970195"/>
          </a:xfrm>
          <a:prstGeom prst="rect">
            <a:avLst/>
          </a:prstGeom>
        </p:spPr>
        <p:txBody>
          <a:bodyPr lIns="0" tIns="0" rIns="0" bIns="0" rtlCol="0" anchor="t">
            <a:spAutoFit/>
          </a:bodyPr>
          <a:lstStyle/>
          <a:p>
            <a:pPr algn="l">
              <a:lnSpc>
                <a:spcPts val="7707"/>
              </a:lnSpc>
            </a:pPr>
            <a:r>
              <a:rPr lang="en-US" sz="5928" b="1">
                <a:solidFill>
                  <a:srgbClr val="164D7B"/>
                </a:solidFill>
                <a:latin typeface="Klein Bold"/>
                <a:ea typeface="Klein Bold"/>
                <a:cs typeface="Klein Bold"/>
                <a:sym typeface="Klein Bold"/>
              </a:rPr>
              <a:t>Problem Statement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27531" y="246191"/>
            <a:ext cx="6232939" cy="9794618"/>
            <a:chOff x="0" y="0"/>
            <a:chExt cx="8310585" cy="13059491"/>
          </a:xfrm>
        </p:grpSpPr>
        <p:sp>
          <p:nvSpPr>
            <p:cNvPr id="3" name="Freeform 3"/>
            <p:cNvSpPr/>
            <p:nvPr/>
          </p:nvSpPr>
          <p:spPr>
            <a:xfrm>
              <a:off x="0" y="0"/>
              <a:ext cx="8310585" cy="13059491"/>
            </a:xfrm>
            <a:custGeom>
              <a:avLst/>
              <a:gdLst/>
              <a:ahLst/>
              <a:cxnLst/>
              <a:rect l="l" t="t" r="r" b="b"/>
              <a:pathLst>
                <a:path w="8310585" h="13059491">
                  <a:moveTo>
                    <a:pt x="0" y="0"/>
                  </a:moveTo>
                  <a:lnTo>
                    <a:pt x="8310585" y="0"/>
                  </a:lnTo>
                  <a:lnTo>
                    <a:pt x="8310585" y="13059491"/>
                  </a:lnTo>
                  <a:lnTo>
                    <a:pt x="0" y="130594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A"/>
            </a:p>
          </p:txBody>
        </p:sp>
        <p:grpSp>
          <p:nvGrpSpPr>
            <p:cNvPr id="4" name="Group 4"/>
            <p:cNvGrpSpPr/>
            <p:nvPr/>
          </p:nvGrpSpPr>
          <p:grpSpPr>
            <a:xfrm>
              <a:off x="2309873" y="2323865"/>
              <a:ext cx="3690840" cy="3139692"/>
              <a:chOff x="0" y="0"/>
              <a:chExt cx="729055" cy="620186"/>
            </a:xfrm>
          </p:grpSpPr>
          <p:sp>
            <p:nvSpPr>
              <p:cNvPr id="5" name="Freeform 5"/>
              <p:cNvSpPr/>
              <p:nvPr/>
            </p:nvSpPr>
            <p:spPr>
              <a:xfrm>
                <a:off x="0" y="0"/>
                <a:ext cx="729055" cy="620186"/>
              </a:xfrm>
              <a:custGeom>
                <a:avLst/>
                <a:gdLst/>
                <a:ahLst/>
                <a:cxnLst/>
                <a:rect l="l" t="t" r="r" b="b"/>
                <a:pathLst>
                  <a:path w="729055" h="620186">
                    <a:moveTo>
                      <a:pt x="47546" y="0"/>
                    </a:moveTo>
                    <a:lnTo>
                      <a:pt x="681509" y="0"/>
                    </a:lnTo>
                    <a:cubicBezTo>
                      <a:pt x="707768" y="0"/>
                      <a:pt x="729055" y="21287"/>
                      <a:pt x="729055" y="47546"/>
                    </a:cubicBezTo>
                    <a:lnTo>
                      <a:pt x="729055" y="572640"/>
                    </a:lnTo>
                    <a:cubicBezTo>
                      <a:pt x="729055" y="598899"/>
                      <a:pt x="707768" y="620186"/>
                      <a:pt x="681509" y="620186"/>
                    </a:cubicBezTo>
                    <a:lnTo>
                      <a:pt x="47546" y="620186"/>
                    </a:lnTo>
                    <a:cubicBezTo>
                      <a:pt x="34936" y="620186"/>
                      <a:pt x="22842" y="615177"/>
                      <a:pt x="13926" y="606260"/>
                    </a:cubicBezTo>
                    <a:cubicBezTo>
                      <a:pt x="5009" y="597344"/>
                      <a:pt x="0" y="585250"/>
                      <a:pt x="0" y="572640"/>
                    </a:cubicBezTo>
                    <a:lnTo>
                      <a:pt x="0" y="47546"/>
                    </a:lnTo>
                    <a:cubicBezTo>
                      <a:pt x="0" y="21287"/>
                      <a:pt x="21287" y="0"/>
                      <a:pt x="47546" y="0"/>
                    </a:cubicBezTo>
                    <a:close/>
                  </a:path>
                </a:pathLst>
              </a:custGeom>
              <a:solidFill>
                <a:srgbClr val="F4F4F4"/>
              </a:solidFill>
            </p:spPr>
            <p:txBody>
              <a:bodyPr/>
              <a:lstStyle/>
              <a:p>
                <a:endParaRPr lang="en-SA"/>
              </a:p>
            </p:txBody>
          </p:sp>
          <p:sp>
            <p:nvSpPr>
              <p:cNvPr id="6" name="TextBox 6"/>
              <p:cNvSpPr txBox="1"/>
              <p:nvPr/>
            </p:nvSpPr>
            <p:spPr>
              <a:xfrm>
                <a:off x="0" y="-142875"/>
                <a:ext cx="729055" cy="763061"/>
              </a:xfrm>
              <a:prstGeom prst="rect">
                <a:avLst/>
              </a:prstGeom>
            </p:spPr>
            <p:txBody>
              <a:bodyPr lIns="50800" tIns="50800" rIns="50800" bIns="50800" rtlCol="0" anchor="ctr"/>
              <a:lstStyle/>
              <a:p>
                <a:pPr algn="ctr">
                  <a:lnSpc>
                    <a:spcPts val="8819"/>
                  </a:lnSpc>
                </a:pPr>
                <a:r>
                  <a:rPr lang="en-US" sz="6299" b="1">
                    <a:solidFill>
                      <a:srgbClr val="164D7B"/>
                    </a:solidFill>
                    <a:latin typeface="Helios Bold"/>
                    <a:ea typeface="Helios Bold"/>
                    <a:cs typeface="Helios Bold"/>
                    <a:sym typeface="Helios Bold"/>
                  </a:rPr>
                  <a:t>Thank you</a:t>
                </a:r>
              </a:p>
            </p:txBody>
          </p:sp>
        </p:grpSp>
      </p:grpSp>
      <p:sp>
        <p:nvSpPr>
          <p:cNvPr id="7" name="Freeform 7"/>
          <p:cNvSpPr/>
          <p:nvPr/>
        </p:nvSpPr>
        <p:spPr>
          <a:xfrm>
            <a:off x="14674679" y="887448"/>
            <a:ext cx="8512104" cy="8512104"/>
          </a:xfrm>
          <a:custGeom>
            <a:avLst/>
            <a:gdLst/>
            <a:ahLst/>
            <a:cxnLst/>
            <a:rect l="l" t="t" r="r" b="b"/>
            <a:pathLst>
              <a:path w="8512104" h="8512104">
                <a:moveTo>
                  <a:pt x="0" y="0"/>
                </a:moveTo>
                <a:lnTo>
                  <a:pt x="8512105" y="0"/>
                </a:lnTo>
                <a:lnTo>
                  <a:pt x="8512105" y="8512104"/>
                </a:lnTo>
                <a:lnTo>
                  <a:pt x="0" y="8512104"/>
                </a:lnTo>
                <a:lnTo>
                  <a:pt x="0" y="0"/>
                </a:lnTo>
                <a:close/>
              </a:path>
            </a:pathLst>
          </a:custGeom>
          <a:blipFill>
            <a:blip r:embed="rId4">
              <a:alphaModFix amt="76000"/>
              <a:extLst>
                <a:ext uri="{96DAC541-7B7A-43D3-8B79-37D633B846F1}">
                  <asvg:svgBlip xmlns:asvg="http://schemas.microsoft.com/office/drawing/2016/SVG/main" r:embed="rId5"/>
                </a:ext>
              </a:extLst>
            </a:blip>
            <a:stretch>
              <a:fillRect/>
            </a:stretch>
          </a:blipFill>
        </p:spPr>
        <p:txBody>
          <a:bodyPr/>
          <a:lstStyle/>
          <a:p>
            <a:endParaRPr lang="en-SA"/>
          </a:p>
        </p:txBody>
      </p:sp>
      <p:sp>
        <p:nvSpPr>
          <p:cNvPr id="8" name="Freeform 8"/>
          <p:cNvSpPr/>
          <p:nvPr/>
        </p:nvSpPr>
        <p:spPr>
          <a:xfrm>
            <a:off x="-5007985" y="887448"/>
            <a:ext cx="8512104" cy="8512104"/>
          </a:xfrm>
          <a:custGeom>
            <a:avLst/>
            <a:gdLst/>
            <a:ahLst/>
            <a:cxnLst/>
            <a:rect l="l" t="t" r="r" b="b"/>
            <a:pathLst>
              <a:path w="8512104" h="8512104">
                <a:moveTo>
                  <a:pt x="0" y="0"/>
                </a:moveTo>
                <a:lnTo>
                  <a:pt x="8512105" y="0"/>
                </a:lnTo>
                <a:lnTo>
                  <a:pt x="8512105" y="8512104"/>
                </a:lnTo>
                <a:lnTo>
                  <a:pt x="0" y="8512104"/>
                </a:lnTo>
                <a:lnTo>
                  <a:pt x="0" y="0"/>
                </a:lnTo>
                <a:close/>
              </a:path>
            </a:pathLst>
          </a:custGeom>
          <a:blipFill>
            <a:blip r:embed="rId4">
              <a:alphaModFix amt="76000"/>
              <a:extLst>
                <a:ext uri="{96DAC541-7B7A-43D3-8B79-37D633B846F1}">
                  <asvg:svgBlip xmlns:asvg="http://schemas.microsoft.com/office/drawing/2016/SVG/main" r:embed="rId5"/>
                </a:ext>
              </a:extLst>
            </a:blip>
            <a:stretch>
              <a:fillRect/>
            </a:stretch>
          </a:blipFill>
        </p:spPr>
        <p:txBody>
          <a:bodyPr/>
          <a:lstStyle/>
          <a:p>
            <a:endParaRPr lang="en-SA"/>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52500"/>
            <a:ext cx="13049553" cy="990600"/>
          </a:xfrm>
          <a:prstGeom prst="rect">
            <a:avLst/>
          </a:prstGeom>
        </p:spPr>
        <p:txBody>
          <a:bodyPr lIns="0" tIns="0" rIns="0" bIns="0" rtlCol="0" anchor="t">
            <a:spAutoFit/>
          </a:bodyPr>
          <a:lstStyle/>
          <a:p>
            <a:pPr algn="l">
              <a:lnSpc>
                <a:spcPts val="7800"/>
              </a:lnSpc>
            </a:pPr>
            <a:r>
              <a:rPr lang="en-US" sz="6000" b="1">
                <a:solidFill>
                  <a:srgbClr val="164D7B"/>
                </a:solidFill>
                <a:latin typeface="Klein Bold"/>
                <a:ea typeface="Klein Bold"/>
                <a:cs typeface="Klein Bold"/>
                <a:sym typeface="Klein Bold"/>
              </a:rPr>
              <a:t>Proposed Solution &amp; objectives </a:t>
            </a:r>
          </a:p>
        </p:txBody>
      </p:sp>
      <p:sp>
        <p:nvSpPr>
          <p:cNvPr id="3" name="TextBox 3"/>
          <p:cNvSpPr txBox="1"/>
          <p:nvPr/>
        </p:nvSpPr>
        <p:spPr>
          <a:xfrm>
            <a:off x="1028700" y="2316460"/>
            <a:ext cx="16725900" cy="4969117"/>
          </a:xfrm>
          <a:prstGeom prst="rect">
            <a:avLst/>
          </a:prstGeom>
        </p:spPr>
        <p:txBody>
          <a:bodyPr wrap="square" lIns="0" tIns="0" rIns="0" bIns="0" rtlCol="0" anchor="t">
            <a:spAutoFit/>
          </a:bodyPr>
          <a:lstStyle/>
          <a:p>
            <a:pPr marL="571500" lvl="0" indent="-571500" algn="l">
              <a:lnSpc>
                <a:spcPts val="4932"/>
              </a:lnSpc>
              <a:spcBef>
                <a:spcPct val="0"/>
              </a:spcBef>
              <a:buFont typeface="Arial" panose="020B0604020202020204" pitchFamily="34" charset="0"/>
              <a:buChar char="•"/>
            </a:pPr>
            <a:r>
              <a:rPr lang="en-US" sz="3523" u="none" dirty="0">
                <a:solidFill>
                  <a:srgbClr val="2A2E3A"/>
                </a:solidFill>
                <a:latin typeface="Helios"/>
                <a:ea typeface="Helios"/>
                <a:cs typeface="Helios"/>
                <a:sym typeface="Helios"/>
              </a:rPr>
              <a:t>We propose a machine learning-based model to predict diabetes using patient medical data. </a:t>
            </a:r>
          </a:p>
          <a:p>
            <a:pPr marL="571500" lvl="0" indent="-571500" algn="l">
              <a:lnSpc>
                <a:spcPts val="4932"/>
              </a:lnSpc>
              <a:spcBef>
                <a:spcPct val="0"/>
              </a:spcBef>
              <a:buFont typeface="Arial" panose="020B0604020202020204" pitchFamily="34" charset="0"/>
              <a:buChar char="•"/>
            </a:pPr>
            <a:r>
              <a:rPr lang="en-US" sz="3523" u="none" dirty="0">
                <a:solidFill>
                  <a:srgbClr val="2A2E3A"/>
                </a:solidFill>
                <a:latin typeface="Helios"/>
                <a:ea typeface="Helios"/>
                <a:cs typeface="Helios"/>
                <a:sym typeface="Helios"/>
              </a:rPr>
              <a:t>The model was developed using five algorithms</a:t>
            </a:r>
          </a:p>
          <a:p>
            <a:pPr marL="571500" lvl="0" indent="-571500" algn="l">
              <a:lnSpc>
                <a:spcPts val="4932"/>
              </a:lnSpc>
              <a:spcBef>
                <a:spcPct val="0"/>
              </a:spcBef>
              <a:buFont typeface="Arial" panose="020B0604020202020204" pitchFamily="34" charset="0"/>
              <a:buChar char="•"/>
            </a:pPr>
            <a:r>
              <a:rPr lang="en-US" sz="3523" u="none" dirty="0">
                <a:solidFill>
                  <a:srgbClr val="2A2E3A"/>
                </a:solidFill>
                <a:latin typeface="Helios"/>
                <a:ea typeface="Helios"/>
                <a:cs typeface="Helios"/>
                <a:sym typeface="Helios"/>
              </a:rPr>
              <a:t>The dataset contains 1,000 records collected from Iraqi hospitals. </a:t>
            </a:r>
          </a:p>
          <a:p>
            <a:pPr marL="571500" lvl="0" indent="-571500">
              <a:lnSpc>
                <a:spcPts val="4932"/>
              </a:lnSpc>
              <a:spcBef>
                <a:spcPct val="0"/>
              </a:spcBef>
              <a:buFont typeface="Arial" panose="020B0604020202020204" pitchFamily="34" charset="0"/>
              <a:buChar char="•"/>
            </a:pPr>
            <a:r>
              <a:rPr lang="en-US" sz="3523" dirty="0">
                <a:solidFill>
                  <a:srgbClr val="2A2E3A"/>
                </a:solidFill>
                <a:latin typeface="Helios"/>
                <a:ea typeface="Helios"/>
                <a:cs typeface="Helios"/>
                <a:sym typeface="Helios"/>
              </a:rPr>
              <a:t>To improve prediction performance, we used the Wrapper Method for feature selection, identifying four key attributes: Gender, HbA1c, Triglycerides, and BMI. </a:t>
            </a:r>
          </a:p>
          <a:p>
            <a:pPr marL="571500" lvl="0" indent="-571500">
              <a:lnSpc>
                <a:spcPts val="4932"/>
              </a:lnSpc>
              <a:spcBef>
                <a:spcPct val="0"/>
              </a:spcBef>
              <a:buFont typeface="Arial" panose="020B0604020202020204" pitchFamily="34" charset="0"/>
              <a:buChar char="•"/>
            </a:pPr>
            <a:r>
              <a:rPr lang="en-US" sz="3523" dirty="0">
                <a:solidFill>
                  <a:srgbClr val="2A2E3A"/>
                </a:solidFill>
                <a:latin typeface="Helios"/>
                <a:ea typeface="Helios"/>
                <a:cs typeface="Helios"/>
                <a:sym typeface="Helios"/>
              </a:rPr>
              <a:t>The final model enables healthcare providers to detect diabetes early and make faster, more informed decisions</a:t>
            </a:r>
            <a:endParaRPr lang="en-US" sz="3523" u="none" dirty="0">
              <a:solidFill>
                <a:srgbClr val="2A2E3A"/>
              </a:solidFill>
              <a:latin typeface="Helios"/>
              <a:ea typeface="Helios"/>
              <a:cs typeface="Helios"/>
              <a:sym typeface="Helios"/>
            </a:endParaRPr>
          </a:p>
        </p:txBody>
      </p:sp>
      <p:grpSp>
        <p:nvGrpSpPr>
          <p:cNvPr id="4" name="Group 4"/>
          <p:cNvGrpSpPr/>
          <p:nvPr/>
        </p:nvGrpSpPr>
        <p:grpSpPr>
          <a:xfrm>
            <a:off x="0" y="9125919"/>
            <a:ext cx="18288000" cy="1161081"/>
            <a:chOff x="0" y="0"/>
            <a:chExt cx="4816593" cy="305799"/>
          </a:xfrm>
        </p:grpSpPr>
        <p:sp>
          <p:nvSpPr>
            <p:cNvPr id="5" name="Freeform 5"/>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txBody>
            <a:bodyPr/>
            <a:lstStyle/>
            <a:p>
              <a:endParaRPr lang="en-SA"/>
            </a:p>
          </p:txBody>
        </p:sp>
        <p:sp>
          <p:nvSpPr>
            <p:cNvPr id="6" name="TextBox 6"/>
            <p:cNvSpPr txBox="1"/>
            <p:nvPr/>
          </p:nvSpPr>
          <p:spPr>
            <a:xfrm>
              <a:off x="0" y="-38100"/>
              <a:ext cx="4816593" cy="343899"/>
            </a:xfrm>
            <a:prstGeom prst="rect">
              <a:avLst/>
            </a:prstGeom>
          </p:spPr>
          <p:txBody>
            <a:bodyPr lIns="50800" tIns="50800" rIns="50800" bIns="50800" rtlCol="0" anchor="ctr"/>
            <a:lstStyle/>
            <a:p>
              <a:pPr algn="ctr">
                <a:lnSpc>
                  <a:spcPts val="2100"/>
                </a:lnSpc>
              </a:pPr>
              <a:endParaRPr/>
            </a:p>
          </p:txBody>
        </p:sp>
      </p:grpSp>
      <p:grpSp>
        <p:nvGrpSpPr>
          <p:cNvPr id="7" name="Group 7"/>
          <p:cNvGrpSpPr/>
          <p:nvPr/>
        </p:nvGrpSpPr>
        <p:grpSpPr>
          <a:xfrm>
            <a:off x="14404308" y="63357"/>
            <a:ext cx="7213829" cy="9643102"/>
            <a:chOff x="0" y="0"/>
            <a:chExt cx="9618439" cy="12857470"/>
          </a:xfrm>
        </p:grpSpPr>
        <p:sp>
          <p:nvSpPr>
            <p:cNvPr id="8" name="Freeform 8"/>
            <p:cNvSpPr/>
            <p:nvPr/>
          </p:nvSpPr>
          <p:spPr>
            <a:xfrm>
              <a:off x="0" y="3382884"/>
              <a:ext cx="5937909" cy="5937909"/>
            </a:xfrm>
            <a:custGeom>
              <a:avLst/>
              <a:gdLst/>
              <a:ahLst/>
              <a:cxnLst/>
              <a:rect l="l" t="t" r="r" b="b"/>
              <a:pathLst>
                <a:path w="5937909" h="5937909">
                  <a:moveTo>
                    <a:pt x="0" y="0"/>
                  </a:moveTo>
                  <a:lnTo>
                    <a:pt x="5937909" y="0"/>
                  </a:lnTo>
                  <a:lnTo>
                    <a:pt x="5937909" y="5937909"/>
                  </a:lnTo>
                  <a:lnTo>
                    <a:pt x="0" y="5937909"/>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9" name="Freeform 9"/>
            <p:cNvSpPr/>
            <p:nvPr/>
          </p:nvSpPr>
          <p:spPr>
            <a:xfrm>
              <a:off x="3680530" y="6919560"/>
              <a:ext cx="5937909" cy="5937909"/>
            </a:xfrm>
            <a:custGeom>
              <a:avLst/>
              <a:gdLst/>
              <a:ahLst/>
              <a:cxnLst/>
              <a:rect l="l" t="t" r="r" b="b"/>
              <a:pathLst>
                <a:path w="5937909" h="5937909">
                  <a:moveTo>
                    <a:pt x="0" y="0"/>
                  </a:moveTo>
                  <a:lnTo>
                    <a:pt x="5937909" y="0"/>
                  </a:lnTo>
                  <a:lnTo>
                    <a:pt x="5937909" y="5937910"/>
                  </a:lnTo>
                  <a:lnTo>
                    <a:pt x="0" y="593791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10" name="Freeform 10"/>
            <p:cNvSpPr/>
            <p:nvPr/>
          </p:nvSpPr>
          <p:spPr>
            <a:xfrm>
              <a:off x="3680530" y="0"/>
              <a:ext cx="5937909" cy="5937909"/>
            </a:xfrm>
            <a:custGeom>
              <a:avLst/>
              <a:gdLst/>
              <a:ahLst/>
              <a:cxnLst/>
              <a:rect l="l" t="t" r="r" b="b"/>
              <a:pathLst>
                <a:path w="5937909" h="5937909">
                  <a:moveTo>
                    <a:pt x="0" y="0"/>
                  </a:moveTo>
                  <a:lnTo>
                    <a:pt x="5937909" y="0"/>
                  </a:lnTo>
                  <a:lnTo>
                    <a:pt x="5937909" y="5937909"/>
                  </a:lnTo>
                  <a:lnTo>
                    <a:pt x="0" y="5937909"/>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SA"/>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2533" y="420687"/>
            <a:ext cx="12063594" cy="1139825"/>
          </a:xfrm>
          <a:prstGeom prst="rect">
            <a:avLst/>
          </a:prstGeom>
        </p:spPr>
        <p:txBody>
          <a:bodyPr lIns="0" tIns="0" rIns="0" bIns="0" rtlCol="0" anchor="t">
            <a:spAutoFit/>
          </a:bodyPr>
          <a:lstStyle/>
          <a:p>
            <a:pPr algn="l">
              <a:lnSpc>
                <a:spcPts val="9099"/>
              </a:lnSpc>
            </a:pPr>
            <a:r>
              <a:rPr lang="en-US" sz="6999" b="1">
                <a:solidFill>
                  <a:srgbClr val="164D7B"/>
                </a:solidFill>
                <a:latin typeface="Klein Bold"/>
                <a:ea typeface="Klein Bold"/>
                <a:cs typeface="Klein Bold"/>
                <a:sym typeface="Klein Bold"/>
              </a:rPr>
              <a:t>Methodology</a:t>
            </a:r>
          </a:p>
        </p:txBody>
      </p:sp>
      <p:sp>
        <p:nvSpPr>
          <p:cNvPr id="3" name="TextBox 3"/>
          <p:cNvSpPr txBox="1"/>
          <p:nvPr/>
        </p:nvSpPr>
        <p:spPr>
          <a:xfrm>
            <a:off x="407379" y="2414688"/>
            <a:ext cx="17473241" cy="8752967"/>
          </a:xfrm>
          <a:prstGeom prst="rect">
            <a:avLst/>
          </a:prstGeom>
        </p:spPr>
        <p:txBody>
          <a:bodyPr lIns="0" tIns="0" rIns="0" bIns="0" rtlCol="0" anchor="t">
            <a:spAutoFit/>
          </a:bodyPr>
          <a:lstStyle/>
          <a:p>
            <a:pPr algn="l">
              <a:lnSpc>
                <a:spcPts val="5343"/>
              </a:lnSpc>
            </a:pPr>
            <a:r>
              <a:rPr lang="en-US" sz="3199" dirty="0">
                <a:solidFill>
                  <a:srgbClr val="2A2E3A"/>
                </a:solidFill>
                <a:latin typeface="Helios"/>
                <a:ea typeface="Helios"/>
                <a:cs typeface="Helios"/>
                <a:sym typeface="Helios"/>
              </a:rPr>
              <a:t>1.</a:t>
            </a:r>
            <a:r>
              <a:rPr lang="en-US" sz="3199" b="1" dirty="0">
                <a:solidFill>
                  <a:srgbClr val="2A2E3A"/>
                </a:solidFill>
                <a:latin typeface="Helios Bold"/>
                <a:ea typeface="Helios Bold"/>
                <a:cs typeface="Helios Bold"/>
                <a:sym typeface="Helios Bold"/>
              </a:rPr>
              <a:t>Data Collection</a:t>
            </a:r>
            <a:r>
              <a:rPr lang="en-US" sz="3199" dirty="0">
                <a:solidFill>
                  <a:srgbClr val="2A2E3A"/>
                </a:solidFill>
                <a:latin typeface="Helios"/>
                <a:ea typeface="Helios"/>
                <a:cs typeface="Helios"/>
                <a:sym typeface="Helios"/>
              </a:rPr>
              <a:t>: 1,000 patient </a:t>
            </a:r>
            <a:r>
              <a:rPr lang="en-US" sz="3199" u="none" dirty="0">
                <a:solidFill>
                  <a:srgbClr val="2A2E3A"/>
                </a:solidFill>
                <a:latin typeface="Helios"/>
                <a:ea typeface="Helios"/>
                <a:cs typeface="Helios"/>
                <a:sym typeface="Helios"/>
              </a:rPr>
              <a:t>records from Iraqi hospitals (Medical City and Al-Kindy Teaching Hospital) are used.</a:t>
            </a:r>
          </a:p>
          <a:p>
            <a:pPr algn="l">
              <a:lnSpc>
                <a:spcPts val="5343"/>
              </a:lnSpc>
            </a:pPr>
            <a:r>
              <a:rPr lang="en-US" sz="3199" u="none" dirty="0">
                <a:solidFill>
                  <a:srgbClr val="2A2E3A"/>
                </a:solidFill>
                <a:latin typeface="Helios"/>
                <a:ea typeface="Helios"/>
                <a:cs typeface="Helios"/>
                <a:sym typeface="Helios"/>
              </a:rPr>
              <a:t>2.</a:t>
            </a:r>
            <a:r>
              <a:rPr lang="en-US" sz="3199" b="1" u="none" dirty="0">
                <a:solidFill>
                  <a:srgbClr val="2A2E3A"/>
                </a:solidFill>
                <a:latin typeface="Helios Bold"/>
                <a:ea typeface="Helios Bold"/>
                <a:cs typeface="Helios Bold"/>
                <a:sym typeface="Helios Bold"/>
              </a:rPr>
              <a:t>Data Preprocessing</a:t>
            </a:r>
            <a:r>
              <a:rPr lang="en-US" sz="3199" u="none" dirty="0">
                <a:solidFill>
                  <a:srgbClr val="2A2E3A"/>
                </a:solidFill>
                <a:latin typeface="Helios"/>
                <a:ea typeface="Helios"/>
                <a:cs typeface="Helios"/>
                <a:sym typeface="Helios"/>
              </a:rPr>
              <a:t>: Handle missing values, duplicate values, and transformation using WEKA.</a:t>
            </a:r>
          </a:p>
          <a:p>
            <a:pPr algn="l">
              <a:lnSpc>
                <a:spcPts val="5343"/>
              </a:lnSpc>
            </a:pPr>
            <a:r>
              <a:rPr lang="en-US" sz="3199" u="none" dirty="0">
                <a:solidFill>
                  <a:srgbClr val="2A2E3A"/>
                </a:solidFill>
                <a:latin typeface="Helios"/>
                <a:ea typeface="Helios"/>
                <a:cs typeface="Helios"/>
                <a:sym typeface="Helios"/>
              </a:rPr>
              <a:t>3.</a:t>
            </a:r>
            <a:r>
              <a:rPr lang="en-US" sz="3199" b="1" u="none" dirty="0">
                <a:solidFill>
                  <a:srgbClr val="2A2E3A"/>
                </a:solidFill>
                <a:latin typeface="Helios Bold"/>
                <a:ea typeface="Helios Bold"/>
                <a:cs typeface="Helios Bold"/>
                <a:sym typeface="Helios Bold"/>
              </a:rPr>
              <a:t>Feature Selection</a:t>
            </a:r>
            <a:r>
              <a:rPr lang="en-US" sz="3199" u="none" dirty="0">
                <a:solidFill>
                  <a:srgbClr val="2A2E3A"/>
                </a:solidFill>
                <a:latin typeface="Helios"/>
                <a:ea typeface="Helios"/>
                <a:cs typeface="Helios"/>
                <a:sym typeface="Helios"/>
              </a:rPr>
              <a:t>: Wrapper Method used to select the most relevant features for diabetes prediction.</a:t>
            </a:r>
          </a:p>
          <a:p>
            <a:pPr algn="l">
              <a:lnSpc>
                <a:spcPts val="5343"/>
              </a:lnSpc>
            </a:pPr>
            <a:r>
              <a:rPr lang="en-US" sz="3199" u="none" dirty="0">
                <a:solidFill>
                  <a:srgbClr val="2A2E3A"/>
                </a:solidFill>
                <a:latin typeface="Helios"/>
                <a:ea typeface="Helios"/>
                <a:cs typeface="Helios"/>
                <a:sym typeface="Helios"/>
              </a:rPr>
              <a:t>4. </a:t>
            </a:r>
            <a:r>
              <a:rPr lang="en-US" sz="3199" b="1" u="none" dirty="0">
                <a:solidFill>
                  <a:srgbClr val="2A2E3A"/>
                </a:solidFill>
                <a:latin typeface="Helios Bold"/>
                <a:ea typeface="Helios Bold"/>
                <a:cs typeface="Helios Bold"/>
                <a:sym typeface="Helios Bold"/>
              </a:rPr>
              <a:t>Model Training</a:t>
            </a:r>
            <a:r>
              <a:rPr lang="en-US" sz="3199" u="none" dirty="0">
                <a:solidFill>
                  <a:srgbClr val="2A2E3A"/>
                </a:solidFill>
                <a:latin typeface="Helios"/>
                <a:ea typeface="Helios"/>
                <a:cs typeface="Helios"/>
                <a:sym typeface="Helios"/>
              </a:rPr>
              <a:t>: Machine learning algorithms: Naïve Bayes, Random Forest, Decision Trees, Logistic Regression and Neural Network are used.</a:t>
            </a:r>
          </a:p>
          <a:p>
            <a:pPr algn="l">
              <a:lnSpc>
                <a:spcPts val="5343"/>
              </a:lnSpc>
            </a:pPr>
            <a:r>
              <a:rPr lang="en-US" sz="3199" u="none" dirty="0">
                <a:solidFill>
                  <a:srgbClr val="2A2E3A"/>
                </a:solidFill>
                <a:latin typeface="Helios"/>
                <a:ea typeface="Helios"/>
                <a:cs typeface="Helios"/>
                <a:sym typeface="Helios"/>
              </a:rPr>
              <a:t>5.</a:t>
            </a:r>
            <a:r>
              <a:rPr lang="en-US" sz="3199" b="1" u="none" dirty="0">
                <a:solidFill>
                  <a:srgbClr val="2A2E3A"/>
                </a:solidFill>
                <a:latin typeface="Helios Bold"/>
                <a:ea typeface="Helios Bold"/>
                <a:cs typeface="Helios Bold"/>
                <a:sym typeface="Helios Bold"/>
              </a:rPr>
              <a:t>Model Evaluation</a:t>
            </a:r>
            <a:r>
              <a:rPr lang="en-US" sz="3199" u="none" dirty="0">
                <a:solidFill>
                  <a:srgbClr val="2A2E3A"/>
                </a:solidFill>
                <a:latin typeface="Helios"/>
                <a:ea typeface="Helios"/>
                <a:cs typeface="Helios"/>
                <a:sym typeface="Helios"/>
              </a:rPr>
              <a:t>: Models evaluated using confusion matrix and performance metrics to ensure accuracy and reliability.</a:t>
            </a:r>
          </a:p>
          <a:p>
            <a:pPr algn="l">
              <a:lnSpc>
                <a:spcPts val="5343"/>
              </a:lnSpc>
            </a:pPr>
            <a:endParaRPr lang="en-US" sz="3199" u="none" dirty="0">
              <a:solidFill>
                <a:srgbClr val="2A2E3A"/>
              </a:solidFill>
              <a:latin typeface="Helios"/>
              <a:ea typeface="Helios"/>
              <a:cs typeface="Helios"/>
              <a:sym typeface="Helios"/>
            </a:endParaRPr>
          </a:p>
          <a:p>
            <a:pPr algn="l">
              <a:lnSpc>
                <a:spcPts val="5343"/>
              </a:lnSpc>
            </a:pPr>
            <a:endParaRPr lang="en-US" sz="3199" u="none" dirty="0">
              <a:solidFill>
                <a:srgbClr val="2A2E3A"/>
              </a:solidFill>
              <a:latin typeface="Helios"/>
              <a:ea typeface="Helios"/>
              <a:cs typeface="Helios"/>
              <a:sym typeface="Helios"/>
            </a:endParaRPr>
          </a:p>
          <a:p>
            <a:pPr algn="l">
              <a:lnSpc>
                <a:spcPts val="5343"/>
              </a:lnSpc>
            </a:pPr>
            <a:endParaRPr lang="en-US" sz="3199" u="none" dirty="0">
              <a:solidFill>
                <a:srgbClr val="2A2E3A"/>
              </a:solidFill>
              <a:latin typeface="Helios"/>
              <a:ea typeface="Helios"/>
              <a:cs typeface="Helios"/>
              <a:sym typeface="Helios"/>
            </a:endParaRPr>
          </a:p>
        </p:txBody>
      </p:sp>
      <p:grpSp>
        <p:nvGrpSpPr>
          <p:cNvPr id="4" name="Group 4"/>
          <p:cNvGrpSpPr/>
          <p:nvPr/>
        </p:nvGrpSpPr>
        <p:grpSpPr>
          <a:xfrm>
            <a:off x="-4485305" y="7695884"/>
            <a:ext cx="13195079" cy="13195079"/>
            <a:chOff x="0" y="0"/>
            <a:chExt cx="17593439" cy="17593439"/>
          </a:xfrm>
        </p:grpSpPr>
        <p:sp>
          <p:nvSpPr>
            <p:cNvPr id="5" name="Freeform 5"/>
            <p:cNvSpPr/>
            <p:nvPr/>
          </p:nvSpPr>
          <p:spPr>
            <a:xfrm rot="-1200957">
              <a:off x="1934357" y="1934357"/>
              <a:ext cx="13724725" cy="13724725"/>
            </a:xfrm>
            <a:custGeom>
              <a:avLst/>
              <a:gdLst/>
              <a:ahLst/>
              <a:cxnLst/>
              <a:rect l="l" t="t" r="r" b="b"/>
              <a:pathLst>
                <a:path w="13724725" h="13724725">
                  <a:moveTo>
                    <a:pt x="0" y="0"/>
                  </a:moveTo>
                  <a:lnTo>
                    <a:pt x="13724725" y="0"/>
                  </a:lnTo>
                  <a:lnTo>
                    <a:pt x="13724725" y="13724725"/>
                  </a:lnTo>
                  <a:lnTo>
                    <a:pt x="0" y="13724725"/>
                  </a:lnTo>
                  <a:lnTo>
                    <a:pt x="0" y="0"/>
                  </a:lnTo>
                  <a:close/>
                </a:path>
              </a:pathLst>
            </a:custGeom>
            <a:blipFill>
              <a:blip r:embed="rId2">
                <a:alphaModFix amt="2108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6" name="Freeform 6"/>
            <p:cNvSpPr/>
            <p:nvPr/>
          </p:nvSpPr>
          <p:spPr>
            <a:xfrm>
              <a:off x="1755242" y="1755242"/>
              <a:ext cx="13724725" cy="13724725"/>
            </a:xfrm>
            <a:custGeom>
              <a:avLst/>
              <a:gdLst/>
              <a:ahLst/>
              <a:cxnLst/>
              <a:rect l="l" t="t" r="r" b="b"/>
              <a:pathLst>
                <a:path w="13724725" h="13724725">
                  <a:moveTo>
                    <a:pt x="0" y="0"/>
                  </a:moveTo>
                  <a:lnTo>
                    <a:pt x="13724724" y="0"/>
                  </a:lnTo>
                  <a:lnTo>
                    <a:pt x="13724724" y="13724724"/>
                  </a:lnTo>
                  <a:lnTo>
                    <a:pt x="0" y="13724724"/>
                  </a:lnTo>
                  <a:lnTo>
                    <a:pt x="0" y="0"/>
                  </a:lnTo>
                  <a:close/>
                </a:path>
              </a:pathLst>
            </a:custGeom>
            <a:blipFill>
              <a:blip r:embed="rId2">
                <a:alphaModFix amt="68000"/>
                <a:extLst>
                  <a:ext uri="{96DAC541-7B7A-43D3-8B79-37D633B846F1}">
                    <asvg:svgBlip xmlns:asvg="http://schemas.microsoft.com/office/drawing/2016/SVG/main" r:embed="rId3"/>
                  </a:ext>
                </a:extLst>
              </a:blip>
              <a:stretch>
                <a:fillRect/>
              </a:stretch>
            </a:blipFill>
          </p:spPr>
          <p:txBody>
            <a:bodyPr/>
            <a:lstStyle/>
            <a:p>
              <a:endParaRPr lang="en-SA"/>
            </a:p>
          </p:txBody>
        </p:sp>
      </p:grpSp>
      <p:grpSp>
        <p:nvGrpSpPr>
          <p:cNvPr id="7" name="Group 7"/>
          <p:cNvGrpSpPr/>
          <p:nvPr/>
        </p:nvGrpSpPr>
        <p:grpSpPr>
          <a:xfrm>
            <a:off x="8709774" y="-8985046"/>
            <a:ext cx="13195079" cy="13195079"/>
            <a:chOff x="0" y="0"/>
            <a:chExt cx="17593439" cy="17593439"/>
          </a:xfrm>
        </p:grpSpPr>
        <p:sp>
          <p:nvSpPr>
            <p:cNvPr id="8" name="Freeform 8"/>
            <p:cNvSpPr/>
            <p:nvPr/>
          </p:nvSpPr>
          <p:spPr>
            <a:xfrm rot="-1200957">
              <a:off x="1934357" y="1934357"/>
              <a:ext cx="13724725" cy="13724725"/>
            </a:xfrm>
            <a:custGeom>
              <a:avLst/>
              <a:gdLst/>
              <a:ahLst/>
              <a:cxnLst/>
              <a:rect l="l" t="t" r="r" b="b"/>
              <a:pathLst>
                <a:path w="13724725" h="13724725">
                  <a:moveTo>
                    <a:pt x="0" y="0"/>
                  </a:moveTo>
                  <a:lnTo>
                    <a:pt x="13724725" y="0"/>
                  </a:lnTo>
                  <a:lnTo>
                    <a:pt x="13724725" y="13724725"/>
                  </a:lnTo>
                  <a:lnTo>
                    <a:pt x="0" y="13724725"/>
                  </a:lnTo>
                  <a:lnTo>
                    <a:pt x="0" y="0"/>
                  </a:lnTo>
                  <a:close/>
                </a:path>
              </a:pathLst>
            </a:custGeom>
            <a:blipFill>
              <a:blip r:embed="rId2">
                <a:alphaModFix amt="2108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9" name="Freeform 9"/>
            <p:cNvSpPr/>
            <p:nvPr/>
          </p:nvSpPr>
          <p:spPr>
            <a:xfrm>
              <a:off x="1755242" y="1755242"/>
              <a:ext cx="13724725" cy="13724725"/>
            </a:xfrm>
            <a:custGeom>
              <a:avLst/>
              <a:gdLst/>
              <a:ahLst/>
              <a:cxnLst/>
              <a:rect l="l" t="t" r="r" b="b"/>
              <a:pathLst>
                <a:path w="13724725" h="13724725">
                  <a:moveTo>
                    <a:pt x="0" y="0"/>
                  </a:moveTo>
                  <a:lnTo>
                    <a:pt x="13724724" y="0"/>
                  </a:lnTo>
                  <a:lnTo>
                    <a:pt x="13724724" y="13724724"/>
                  </a:lnTo>
                  <a:lnTo>
                    <a:pt x="0" y="13724724"/>
                  </a:lnTo>
                  <a:lnTo>
                    <a:pt x="0" y="0"/>
                  </a:lnTo>
                  <a:close/>
                </a:path>
              </a:pathLst>
            </a:custGeom>
            <a:blipFill>
              <a:blip r:embed="rId2">
                <a:alphaModFix amt="68000"/>
                <a:extLst>
                  <a:ext uri="{96DAC541-7B7A-43D3-8B79-37D633B846F1}">
                    <asvg:svgBlip xmlns:asvg="http://schemas.microsoft.com/office/drawing/2016/SVG/main" r:embed="rId3"/>
                  </a:ext>
                </a:extLst>
              </a:blip>
              <a:stretch>
                <a:fillRect/>
              </a:stretch>
            </a:blipFill>
          </p:spPr>
          <p:txBody>
            <a:bodyPr/>
            <a:lstStyle/>
            <a:p>
              <a:endParaRPr lang="en-SA"/>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5426" y="381130"/>
            <a:ext cx="13049553" cy="1050925"/>
          </a:xfrm>
          <a:prstGeom prst="rect">
            <a:avLst/>
          </a:prstGeom>
        </p:spPr>
        <p:txBody>
          <a:bodyPr lIns="0" tIns="0" rIns="0" bIns="0" rtlCol="0" anchor="t">
            <a:spAutoFit/>
          </a:bodyPr>
          <a:lstStyle/>
          <a:p>
            <a:pPr algn="l">
              <a:lnSpc>
                <a:spcPts val="8450"/>
              </a:lnSpc>
            </a:pPr>
            <a:r>
              <a:rPr lang="en-US" sz="6500" b="1">
                <a:solidFill>
                  <a:srgbClr val="164D7B"/>
                </a:solidFill>
                <a:latin typeface="Klein Bold"/>
                <a:ea typeface="Klein Bold"/>
                <a:cs typeface="Klein Bold"/>
                <a:sym typeface="Klein Bold"/>
              </a:rPr>
              <a:t>Requirement Specification</a:t>
            </a:r>
          </a:p>
        </p:txBody>
      </p:sp>
      <p:sp>
        <p:nvSpPr>
          <p:cNvPr id="3" name="TextBox 3"/>
          <p:cNvSpPr txBox="1"/>
          <p:nvPr/>
        </p:nvSpPr>
        <p:spPr>
          <a:xfrm>
            <a:off x="1028700" y="1338240"/>
            <a:ext cx="7997561" cy="788035"/>
          </a:xfrm>
          <a:prstGeom prst="rect">
            <a:avLst/>
          </a:prstGeom>
        </p:spPr>
        <p:txBody>
          <a:bodyPr lIns="0" tIns="0" rIns="0" bIns="0" rtlCol="0" anchor="t">
            <a:spAutoFit/>
          </a:bodyPr>
          <a:lstStyle/>
          <a:p>
            <a:pPr algn="l">
              <a:lnSpc>
                <a:spcPts val="6439"/>
              </a:lnSpc>
            </a:pPr>
            <a:r>
              <a:rPr lang="en-US" sz="4599">
                <a:solidFill>
                  <a:srgbClr val="164D7B"/>
                </a:solidFill>
                <a:latin typeface="Helios"/>
                <a:ea typeface="Helios"/>
                <a:cs typeface="Helios"/>
                <a:sym typeface="Helios"/>
              </a:rPr>
              <a:t>I</a:t>
            </a:r>
            <a:r>
              <a:rPr lang="en-US" sz="4599" u="none">
                <a:solidFill>
                  <a:srgbClr val="164D7B"/>
                </a:solidFill>
                <a:latin typeface="Helios"/>
                <a:ea typeface="Helios"/>
                <a:cs typeface="Helios"/>
                <a:sym typeface="Helios"/>
              </a:rPr>
              <a:t>nput Data Collection</a:t>
            </a:r>
          </a:p>
        </p:txBody>
      </p:sp>
      <p:sp>
        <p:nvSpPr>
          <p:cNvPr id="4" name="TextBox 4"/>
          <p:cNvSpPr txBox="1"/>
          <p:nvPr/>
        </p:nvSpPr>
        <p:spPr>
          <a:xfrm>
            <a:off x="755426" y="2516800"/>
            <a:ext cx="17075374" cy="5621988"/>
          </a:xfrm>
          <a:prstGeom prst="rect">
            <a:avLst/>
          </a:prstGeom>
        </p:spPr>
        <p:txBody>
          <a:bodyPr wrap="square" lIns="0" tIns="0" rIns="0" bIns="0" rtlCol="0" anchor="t">
            <a:spAutoFit/>
          </a:bodyPr>
          <a:lstStyle/>
          <a:p>
            <a:pPr marL="0" lvl="0" indent="0" algn="l">
              <a:lnSpc>
                <a:spcPts val="4871"/>
              </a:lnSpc>
              <a:spcBef>
                <a:spcPct val="0"/>
              </a:spcBef>
            </a:pPr>
            <a:r>
              <a:rPr lang="en-US" sz="3479" dirty="0">
                <a:solidFill>
                  <a:srgbClr val="2A2E3A"/>
                </a:solidFill>
                <a:latin typeface="Helios"/>
                <a:ea typeface="Helios"/>
                <a:cs typeface="Helios"/>
                <a:sym typeface="Helios"/>
              </a:rPr>
              <a:t>The dataset was collected from the I</a:t>
            </a:r>
            <a:r>
              <a:rPr lang="en-US" sz="3479" u="none" dirty="0">
                <a:solidFill>
                  <a:srgbClr val="2A2E3A"/>
                </a:solidFill>
                <a:latin typeface="Helios"/>
                <a:ea typeface="Helios"/>
                <a:cs typeface="Helios"/>
                <a:sym typeface="Helios"/>
              </a:rPr>
              <a:t>raqi society, </a:t>
            </a:r>
          </a:p>
          <a:p>
            <a:pPr marL="0" lvl="0" indent="0" algn="l">
              <a:lnSpc>
                <a:spcPts val="4871"/>
              </a:lnSpc>
              <a:spcBef>
                <a:spcPct val="0"/>
              </a:spcBef>
            </a:pPr>
            <a:r>
              <a:rPr lang="en-US" sz="3479" u="none" dirty="0">
                <a:solidFill>
                  <a:srgbClr val="2A2E3A"/>
                </a:solidFill>
                <a:latin typeface="Helios"/>
                <a:ea typeface="Helios"/>
                <a:cs typeface="Helios"/>
                <a:sym typeface="Helios"/>
              </a:rPr>
              <a:t> from the Medical City Hospital and Al-Kindy Teaching Hospital's Specialized Center for Endocrinology and Diabetes.</a:t>
            </a:r>
          </a:p>
          <a:p>
            <a:pPr marL="0" lvl="0" indent="0" algn="l">
              <a:lnSpc>
                <a:spcPts val="4871"/>
              </a:lnSpc>
              <a:spcBef>
                <a:spcPct val="0"/>
              </a:spcBef>
            </a:pPr>
            <a:r>
              <a:rPr lang="en-US" sz="3479" u="none" dirty="0">
                <a:solidFill>
                  <a:srgbClr val="2A2E3A"/>
                </a:solidFill>
                <a:latin typeface="Helios"/>
                <a:ea typeface="Helios"/>
                <a:cs typeface="Helios"/>
                <a:sym typeface="Helios"/>
              </a:rPr>
              <a:t> It includes medical and laboratory data for </a:t>
            </a:r>
            <a:r>
              <a:rPr lang="en-US" sz="3479" b="1" u="none" dirty="0">
                <a:solidFill>
                  <a:srgbClr val="2A2E3A"/>
                </a:solidFill>
                <a:latin typeface="Helios Bold"/>
                <a:ea typeface="Helios Bold"/>
                <a:cs typeface="Helios Bold"/>
                <a:sym typeface="Helios Bold"/>
              </a:rPr>
              <a:t>1000</a:t>
            </a:r>
            <a:r>
              <a:rPr lang="en-US" sz="3479" u="none" dirty="0">
                <a:solidFill>
                  <a:srgbClr val="2A2E3A"/>
                </a:solidFill>
                <a:latin typeface="Helios"/>
                <a:ea typeface="Helios"/>
                <a:cs typeface="Helios"/>
                <a:sym typeface="Helios"/>
              </a:rPr>
              <a:t> patients: </a:t>
            </a:r>
            <a:r>
              <a:rPr lang="en-US" sz="3479" b="1" u="none" dirty="0">
                <a:solidFill>
                  <a:srgbClr val="2A2E3A"/>
                </a:solidFill>
                <a:latin typeface="Helios Bold"/>
                <a:ea typeface="Helios Bold"/>
                <a:cs typeface="Helios Bold"/>
                <a:sym typeface="Helios Bold"/>
              </a:rPr>
              <a:t>844</a:t>
            </a:r>
            <a:r>
              <a:rPr lang="en-US" sz="3479" u="none" dirty="0">
                <a:solidFill>
                  <a:srgbClr val="2A2E3A"/>
                </a:solidFill>
                <a:latin typeface="Helios"/>
                <a:ea typeface="Helios"/>
                <a:cs typeface="Helios"/>
                <a:sym typeface="Helios"/>
              </a:rPr>
              <a:t> Diabetic, </a:t>
            </a:r>
            <a:r>
              <a:rPr lang="en-US" sz="3479" b="1" u="none" dirty="0">
                <a:solidFill>
                  <a:srgbClr val="2A2E3A"/>
                </a:solidFill>
                <a:latin typeface="Helios Bold"/>
                <a:ea typeface="Helios Bold"/>
                <a:cs typeface="Helios Bold"/>
                <a:sym typeface="Helios Bold"/>
              </a:rPr>
              <a:t>53</a:t>
            </a:r>
            <a:r>
              <a:rPr lang="en-US" sz="3479" u="none" dirty="0">
                <a:solidFill>
                  <a:srgbClr val="2A2E3A"/>
                </a:solidFill>
                <a:latin typeface="Helios"/>
                <a:ea typeface="Helios"/>
                <a:cs typeface="Helios"/>
                <a:sym typeface="Helios"/>
              </a:rPr>
              <a:t> Pre-Diabetic, and </a:t>
            </a:r>
            <a:r>
              <a:rPr lang="en-US" sz="3479" b="1" u="none" dirty="0">
                <a:solidFill>
                  <a:srgbClr val="2A2E3A"/>
                </a:solidFill>
                <a:latin typeface="Helios Bold"/>
                <a:ea typeface="Helios Bold"/>
                <a:cs typeface="Helios Bold"/>
                <a:sym typeface="Helios Bold"/>
              </a:rPr>
              <a:t>103</a:t>
            </a:r>
            <a:r>
              <a:rPr lang="en-US" sz="3479" u="none" dirty="0">
                <a:solidFill>
                  <a:srgbClr val="2A2E3A"/>
                </a:solidFill>
                <a:latin typeface="Helios"/>
                <a:ea typeface="Helios"/>
                <a:cs typeface="Helios"/>
                <a:sym typeface="Helios"/>
              </a:rPr>
              <a:t> Non-Diabetic.</a:t>
            </a:r>
          </a:p>
          <a:p>
            <a:pPr marL="0" lvl="0" indent="0" algn="l">
              <a:lnSpc>
                <a:spcPts val="5011"/>
              </a:lnSpc>
              <a:spcBef>
                <a:spcPct val="0"/>
              </a:spcBef>
            </a:pPr>
            <a:r>
              <a:rPr lang="en-US" sz="3579" b="1" u="none" dirty="0">
                <a:solidFill>
                  <a:srgbClr val="2A2E3A"/>
                </a:solidFill>
                <a:latin typeface="Helios Bold"/>
                <a:ea typeface="Helios Bold"/>
                <a:cs typeface="Helios Bold"/>
                <a:sym typeface="Helios Bold"/>
              </a:rPr>
              <a:t>Attributes:</a:t>
            </a:r>
            <a:r>
              <a:rPr lang="en-US" sz="3579" u="none" dirty="0">
                <a:solidFill>
                  <a:srgbClr val="2A2E3A"/>
                </a:solidFill>
                <a:latin typeface="Helios"/>
                <a:ea typeface="Helios"/>
                <a:cs typeface="Helios"/>
                <a:sym typeface="Helios"/>
              </a:rPr>
              <a:t> Age, Gender, BMI, Creatinine Ratio (Cr), Urea, Cholesterol, LDL, VLDL, Triglycerides (TG), HDL, and HBA1C.</a:t>
            </a:r>
          </a:p>
          <a:p>
            <a:pPr marL="0" lvl="0" indent="0" algn="l">
              <a:lnSpc>
                <a:spcPts val="4871"/>
              </a:lnSpc>
              <a:spcBef>
                <a:spcPct val="0"/>
              </a:spcBef>
            </a:pPr>
            <a:r>
              <a:rPr lang="en-US" sz="3479" u="none" dirty="0">
                <a:solidFill>
                  <a:srgbClr val="2A2E3A"/>
                </a:solidFill>
                <a:latin typeface="Helios"/>
                <a:ea typeface="Helios"/>
                <a:cs typeface="Helios"/>
                <a:sym typeface="Helios"/>
              </a:rPr>
              <a:t>Patients classified into</a:t>
            </a:r>
            <a:r>
              <a:rPr lang="en-US" sz="3479" b="1" u="none" dirty="0">
                <a:solidFill>
                  <a:srgbClr val="2A2E3A"/>
                </a:solidFill>
                <a:latin typeface="Helios Bold"/>
                <a:ea typeface="Helios Bold"/>
                <a:cs typeface="Helios Bold"/>
                <a:sym typeface="Helios Bold"/>
              </a:rPr>
              <a:t> three categories</a:t>
            </a:r>
            <a:r>
              <a:rPr lang="en-US" sz="3479" u="none" dirty="0">
                <a:solidFill>
                  <a:srgbClr val="2A2E3A"/>
                </a:solidFill>
                <a:latin typeface="Helios"/>
                <a:ea typeface="Helios"/>
                <a:cs typeface="Helios"/>
                <a:sym typeface="Helios"/>
              </a:rPr>
              <a:t>: Diabetic, Pre-Diabetic, or Non-Diabetic.</a:t>
            </a:r>
          </a:p>
          <a:p>
            <a:pPr marL="0" lvl="0" indent="0" algn="l">
              <a:lnSpc>
                <a:spcPts val="4871"/>
              </a:lnSpc>
              <a:spcBef>
                <a:spcPct val="0"/>
              </a:spcBef>
            </a:pPr>
            <a:endParaRPr lang="en-US" sz="3479" u="none" dirty="0">
              <a:solidFill>
                <a:srgbClr val="2A2E3A"/>
              </a:solidFill>
              <a:latin typeface="Helios"/>
              <a:ea typeface="Helios"/>
              <a:cs typeface="Helios"/>
              <a:sym typeface="Helios"/>
            </a:endParaRPr>
          </a:p>
        </p:txBody>
      </p:sp>
      <p:grpSp>
        <p:nvGrpSpPr>
          <p:cNvPr id="5" name="Group 5"/>
          <p:cNvGrpSpPr/>
          <p:nvPr/>
        </p:nvGrpSpPr>
        <p:grpSpPr>
          <a:xfrm>
            <a:off x="0" y="9125919"/>
            <a:ext cx="18288000" cy="1161081"/>
            <a:chOff x="0" y="0"/>
            <a:chExt cx="4816593" cy="305799"/>
          </a:xfrm>
        </p:grpSpPr>
        <p:sp>
          <p:nvSpPr>
            <p:cNvPr id="6" name="Freeform 6"/>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txBody>
            <a:bodyPr/>
            <a:lstStyle/>
            <a:p>
              <a:endParaRPr lang="en-SA"/>
            </a:p>
          </p:txBody>
        </p:sp>
        <p:sp>
          <p:nvSpPr>
            <p:cNvPr id="7" name="TextBox 7"/>
            <p:cNvSpPr txBox="1"/>
            <p:nvPr/>
          </p:nvSpPr>
          <p:spPr>
            <a:xfrm>
              <a:off x="0" y="-38100"/>
              <a:ext cx="4816593" cy="343899"/>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14054203" y="63357"/>
            <a:ext cx="7213829" cy="9643102"/>
            <a:chOff x="0" y="0"/>
            <a:chExt cx="9618439" cy="12857470"/>
          </a:xfrm>
        </p:grpSpPr>
        <p:sp>
          <p:nvSpPr>
            <p:cNvPr id="9" name="Freeform 9"/>
            <p:cNvSpPr/>
            <p:nvPr/>
          </p:nvSpPr>
          <p:spPr>
            <a:xfrm>
              <a:off x="0" y="3382884"/>
              <a:ext cx="5937909" cy="5937909"/>
            </a:xfrm>
            <a:custGeom>
              <a:avLst/>
              <a:gdLst/>
              <a:ahLst/>
              <a:cxnLst/>
              <a:rect l="l" t="t" r="r" b="b"/>
              <a:pathLst>
                <a:path w="5937909" h="5937909">
                  <a:moveTo>
                    <a:pt x="0" y="0"/>
                  </a:moveTo>
                  <a:lnTo>
                    <a:pt x="5937909" y="0"/>
                  </a:lnTo>
                  <a:lnTo>
                    <a:pt x="5937909" y="5937909"/>
                  </a:lnTo>
                  <a:lnTo>
                    <a:pt x="0" y="5937909"/>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10" name="Freeform 10"/>
            <p:cNvSpPr/>
            <p:nvPr/>
          </p:nvSpPr>
          <p:spPr>
            <a:xfrm>
              <a:off x="3680530" y="6919560"/>
              <a:ext cx="5937909" cy="5937909"/>
            </a:xfrm>
            <a:custGeom>
              <a:avLst/>
              <a:gdLst/>
              <a:ahLst/>
              <a:cxnLst/>
              <a:rect l="l" t="t" r="r" b="b"/>
              <a:pathLst>
                <a:path w="5937909" h="5937909">
                  <a:moveTo>
                    <a:pt x="0" y="0"/>
                  </a:moveTo>
                  <a:lnTo>
                    <a:pt x="5937909" y="0"/>
                  </a:lnTo>
                  <a:lnTo>
                    <a:pt x="5937909" y="5937910"/>
                  </a:lnTo>
                  <a:lnTo>
                    <a:pt x="0" y="593791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11" name="Freeform 11"/>
            <p:cNvSpPr/>
            <p:nvPr/>
          </p:nvSpPr>
          <p:spPr>
            <a:xfrm>
              <a:off x="3680530" y="0"/>
              <a:ext cx="5937909" cy="5937909"/>
            </a:xfrm>
            <a:custGeom>
              <a:avLst/>
              <a:gdLst/>
              <a:ahLst/>
              <a:cxnLst/>
              <a:rect l="l" t="t" r="r" b="b"/>
              <a:pathLst>
                <a:path w="5937909" h="5937909">
                  <a:moveTo>
                    <a:pt x="0" y="0"/>
                  </a:moveTo>
                  <a:lnTo>
                    <a:pt x="5937909" y="0"/>
                  </a:lnTo>
                  <a:lnTo>
                    <a:pt x="5937909" y="5937909"/>
                  </a:lnTo>
                  <a:lnTo>
                    <a:pt x="0" y="5937909"/>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SA"/>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05841" y="381130"/>
            <a:ext cx="13049553" cy="1050925"/>
          </a:xfrm>
          <a:prstGeom prst="rect">
            <a:avLst/>
          </a:prstGeom>
        </p:spPr>
        <p:txBody>
          <a:bodyPr lIns="0" tIns="0" rIns="0" bIns="0" rtlCol="0" anchor="t">
            <a:spAutoFit/>
          </a:bodyPr>
          <a:lstStyle/>
          <a:p>
            <a:pPr algn="ctr">
              <a:lnSpc>
                <a:spcPts val="8450"/>
              </a:lnSpc>
            </a:pPr>
            <a:r>
              <a:rPr lang="en-US" sz="6500" b="1">
                <a:solidFill>
                  <a:srgbClr val="164D7B"/>
                </a:solidFill>
                <a:latin typeface="Klein Bold"/>
                <a:ea typeface="Klein Bold"/>
                <a:cs typeface="Klein Bold"/>
                <a:sym typeface="Klein Bold"/>
              </a:rPr>
              <a:t>Requirement Specification</a:t>
            </a:r>
          </a:p>
        </p:txBody>
      </p:sp>
      <p:sp>
        <p:nvSpPr>
          <p:cNvPr id="3" name="TextBox 3"/>
          <p:cNvSpPr txBox="1"/>
          <p:nvPr/>
        </p:nvSpPr>
        <p:spPr>
          <a:xfrm>
            <a:off x="800234" y="1511807"/>
            <a:ext cx="11781405" cy="745076"/>
          </a:xfrm>
          <a:prstGeom prst="rect">
            <a:avLst/>
          </a:prstGeom>
        </p:spPr>
        <p:txBody>
          <a:bodyPr lIns="0" tIns="0" rIns="0" bIns="0" rtlCol="0" anchor="t">
            <a:spAutoFit/>
          </a:bodyPr>
          <a:lstStyle/>
          <a:p>
            <a:pPr algn="ctr">
              <a:lnSpc>
                <a:spcPts val="6439"/>
              </a:lnSpc>
            </a:pPr>
            <a:r>
              <a:rPr lang="en-US" sz="4599" dirty="0">
                <a:solidFill>
                  <a:srgbClr val="164D7B"/>
                </a:solidFill>
                <a:latin typeface="Helios"/>
                <a:ea typeface="Helios"/>
                <a:cs typeface="Helios"/>
                <a:sym typeface="Helios"/>
              </a:rPr>
              <a:t>Machi</a:t>
            </a:r>
            <a:r>
              <a:rPr lang="en-US" sz="4599" u="none" dirty="0">
                <a:solidFill>
                  <a:srgbClr val="164D7B"/>
                </a:solidFill>
                <a:latin typeface="Helios"/>
                <a:ea typeface="Helios"/>
                <a:cs typeface="Helios"/>
                <a:sym typeface="Helios"/>
              </a:rPr>
              <a:t>ne Learning Algorithms</a:t>
            </a:r>
          </a:p>
        </p:txBody>
      </p:sp>
      <p:grpSp>
        <p:nvGrpSpPr>
          <p:cNvPr id="4" name="Group 4"/>
          <p:cNvGrpSpPr/>
          <p:nvPr/>
        </p:nvGrpSpPr>
        <p:grpSpPr>
          <a:xfrm>
            <a:off x="0" y="9125919"/>
            <a:ext cx="18288000" cy="1161081"/>
            <a:chOff x="0" y="0"/>
            <a:chExt cx="4816593" cy="305799"/>
          </a:xfrm>
        </p:grpSpPr>
        <p:sp>
          <p:nvSpPr>
            <p:cNvPr id="5" name="Freeform 5"/>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txBody>
            <a:bodyPr/>
            <a:lstStyle/>
            <a:p>
              <a:endParaRPr lang="en-SA"/>
            </a:p>
          </p:txBody>
        </p:sp>
        <p:sp>
          <p:nvSpPr>
            <p:cNvPr id="6" name="TextBox 6"/>
            <p:cNvSpPr txBox="1"/>
            <p:nvPr/>
          </p:nvSpPr>
          <p:spPr>
            <a:xfrm>
              <a:off x="0" y="-38100"/>
              <a:ext cx="4816593" cy="343899"/>
            </a:xfrm>
            <a:prstGeom prst="rect">
              <a:avLst/>
            </a:prstGeom>
          </p:spPr>
          <p:txBody>
            <a:bodyPr lIns="50800" tIns="50800" rIns="50800" bIns="50800" rtlCol="0" anchor="ctr"/>
            <a:lstStyle/>
            <a:p>
              <a:pPr algn="ctr">
                <a:lnSpc>
                  <a:spcPts val="2100"/>
                </a:lnSpc>
              </a:pPr>
              <a:endParaRPr/>
            </a:p>
          </p:txBody>
        </p:sp>
      </p:grpSp>
      <p:sp>
        <p:nvSpPr>
          <p:cNvPr id="7" name="TextBox 7"/>
          <p:cNvSpPr txBox="1"/>
          <p:nvPr/>
        </p:nvSpPr>
        <p:spPr>
          <a:xfrm>
            <a:off x="3505200" y="2458927"/>
            <a:ext cx="8838512" cy="6666992"/>
          </a:xfrm>
          <a:prstGeom prst="rect">
            <a:avLst/>
          </a:prstGeom>
        </p:spPr>
        <p:txBody>
          <a:bodyPr wrap="square" lIns="0" tIns="0" rIns="0" bIns="0" rtlCol="0" anchor="t">
            <a:spAutoFit/>
          </a:bodyPr>
          <a:lstStyle/>
          <a:p>
            <a:pPr marL="772921" lvl="1" indent="-386461" algn="l">
              <a:lnSpc>
                <a:spcPts val="8949"/>
              </a:lnSpc>
              <a:buFont typeface="Arial"/>
              <a:buChar char="•"/>
            </a:pPr>
            <a:r>
              <a:rPr lang="en-US" sz="4500" dirty="0">
                <a:solidFill>
                  <a:srgbClr val="000000"/>
                </a:solidFill>
                <a:latin typeface="Times New Roman" panose="02020603050405020304" pitchFamily="18" charset="0"/>
                <a:ea typeface="Helios"/>
                <a:cs typeface="Times New Roman" panose="02020603050405020304" pitchFamily="18" charset="0"/>
                <a:sym typeface="Helios"/>
              </a:rPr>
              <a:t>N</a:t>
            </a:r>
            <a:r>
              <a:rPr lang="en-US" sz="4500" u="none" dirty="0">
                <a:solidFill>
                  <a:srgbClr val="000000"/>
                </a:solidFill>
                <a:latin typeface="Times New Roman" panose="02020603050405020304" pitchFamily="18" charset="0"/>
                <a:ea typeface="Helios"/>
                <a:cs typeface="Times New Roman" panose="02020603050405020304" pitchFamily="18" charset="0"/>
                <a:sym typeface="Helios"/>
              </a:rPr>
              <a:t>aïve Bayes (NB)</a:t>
            </a:r>
          </a:p>
          <a:p>
            <a:pPr marL="772921" lvl="1" indent="-386461" algn="l">
              <a:lnSpc>
                <a:spcPts val="8949"/>
              </a:lnSpc>
              <a:buFont typeface="Arial"/>
              <a:buChar char="•"/>
            </a:pPr>
            <a:r>
              <a:rPr lang="en-US" sz="4500" u="none" dirty="0">
                <a:solidFill>
                  <a:srgbClr val="000000"/>
                </a:solidFill>
                <a:latin typeface="Times New Roman" panose="02020603050405020304" pitchFamily="18" charset="0"/>
                <a:ea typeface="Helios"/>
                <a:cs typeface="Times New Roman" panose="02020603050405020304" pitchFamily="18" charset="0"/>
                <a:sym typeface="Helios"/>
              </a:rPr>
              <a:t>Neural Networks (NN)</a:t>
            </a:r>
          </a:p>
          <a:p>
            <a:pPr marL="772921" lvl="1" indent="-386461" algn="l">
              <a:lnSpc>
                <a:spcPts val="8949"/>
              </a:lnSpc>
              <a:buFont typeface="Arial"/>
              <a:buChar char="•"/>
            </a:pPr>
            <a:r>
              <a:rPr lang="en-US" sz="4500" u="none" dirty="0">
                <a:solidFill>
                  <a:srgbClr val="000000"/>
                </a:solidFill>
                <a:latin typeface="Times New Roman" panose="02020603050405020304" pitchFamily="18" charset="0"/>
                <a:ea typeface="Helios"/>
                <a:cs typeface="Times New Roman" panose="02020603050405020304" pitchFamily="18" charset="0"/>
                <a:sym typeface="Helios"/>
              </a:rPr>
              <a:t>Logistic Regression( LR)</a:t>
            </a:r>
          </a:p>
          <a:p>
            <a:pPr marL="772921" lvl="1" indent="-386461" algn="l">
              <a:lnSpc>
                <a:spcPts val="8949"/>
              </a:lnSpc>
              <a:buFont typeface="Arial"/>
              <a:buChar char="•"/>
            </a:pPr>
            <a:r>
              <a:rPr lang="en-US" sz="4500" u="none" dirty="0">
                <a:solidFill>
                  <a:srgbClr val="000000"/>
                </a:solidFill>
                <a:latin typeface="Times New Roman" panose="02020603050405020304" pitchFamily="18" charset="0"/>
                <a:ea typeface="Helios"/>
                <a:cs typeface="Times New Roman" panose="02020603050405020304" pitchFamily="18" charset="0"/>
                <a:sym typeface="Helios"/>
              </a:rPr>
              <a:t>Decision Tree (DT)</a:t>
            </a:r>
          </a:p>
          <a:p>
            <a:pPr marL="772921" lvl="1" indent="-386461" algn="l">
              <a:lnSpc>
                <a:spcPts val="8949"/>
              </a:lnSpc>
              <a:buFont typeface="Arial"/>
              <a:buChar char="•"/>
            </a:pPr>
            <a:r>
              <a:rPr lang="en-US" sz="4500" u="none" dirty="0">
                <a:solidFill>
                  <a:srgbClr val="000000"/>
                </a:solidFill>
                <a:latin typeface="Times New Roman" panose="02020603050405020304" pitchFamily="18" charset="0"/>
                <a:ea typeface="Helios"/>
                <a:cs typeface="Times New Roman" panose="02020603050405020304" pitchFamily="18" charset="0"/>
                <a:sym typeface="Helios"/>
              </a:rPr>
              <a:t>Random Forest (RF)</a:t>
            </a:r>
          </a:p>
          <a:p>
            <a:pPr algn="l">
              <a:lnSpc>
                <a:spcPts val="8949"/>
              </a:lnSpc>
            </a:pPr>
            <a:endParaRPr lang="en-US" sz="3579" u="none" dirty="0">
              <a:solidFill>
                <a:srgbClr val="000000"/>
              </a:solidFill>
              <a:latin typeface="Helios"/>
              <a:ea typeface="Helios"/>
              <a:cs typeface="Helios"/>
              <a:sym typeface="Helios"/>
            </a:endParaRPr>
          </a:p>
        </p:txBody>
      </p:sp>
      <p:grpSp>
        <p:nvGrpSpPr>
          <p:cNvPr id="8" name="Group 8"/>
          <p:cNvGrpSpPr/>
          <p:nvPr/>
        </p:nvGrpSpPr>
        <p:grpSpPr>
          <a:xfrm>
            <a:off x="14054203" y="63357"/>
            <a:ext cx="7213829" cy="9643102"/>
            <a:chOff x="0" y="0"/>
            <a:chExt cx="9618439" cy="12857470"/>
          </a:xfrm>
        </p:grpSpPr>
        <p:sp>
          <p:nvSpPr>
            <p:cNvPr id="9" name="Freeform 9"/>
            <p:cNvSpPr/>
            <p:nvPr/>
          </p:nvSpPr>
          <p:spPr>
            <a:xfrm>
              <a:off x="0" y="3382884"/>
              <a:ext cx="5937909" cy="5937909"/>
            </a:xfrm>
            <a:custGeom>
              <a:avLst/>
              <a:gdLst/>
              <a:ahLst/>
              <a:cxnLst/>
              <a:rect l="l" t="t" r="r" b="b"/>
              <a:pathLst>
                <a:path w="5937909" h="5937909">
                  <a:moveTo>
                    <a:pt x="0" y="0"/>
                  </a:moveTo>
                  <a:lnTo>
                    <a:pt x="5937909" y="0"/>
                  </a:lnTo>
                  <a:lnTo>
                    <a:pt x="5937909" y="5937909"/>
                  </a:lnTo>
                  <a:lnTo>
                    <a:pt x="0" y="5937909"/>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10" name="Freeform 10"/>
            <p:cNvSpPr/>
            <p:nvPr/>
          </p:nvSpPr>
          <p:spPr>
            <a:xfrm>
              <a:off x="3680530" y="6919560"/>
              <a:ext cx="5937909" cy="5937909"/>
            </a:xfrm>
            <a:custGeom>
              <a:avLst/>
              <a:gdLst/>
              <a:ahLst/>
              <a:cxnLst/>
              <a:rect l="l" t="t" r="r" b="b"/>
              <a:pathLst>
                <a:path w="5937909" h="5937909">
                  <a:moveTo>
                    <a:pt x="0" y="0"/>
                  </a:moveTo>
                  <a:lnTo>
                    <a:pt x="5937909" y="0"/>
                  </a:lnTo>
                  <a:lnTo>
                    <a:pt x="5937909" y="5937910"/>
                  </a:lnTo>
                  <a:lnTo>
                    <a:pt x="0" y="593791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11" name="Freeform 11"/>
            <p:cNvSpPr/>
            <p:nvPr/>
          </p:nvSpPr>
          <p:spPr>
            <a:xfrm>
              <a:off x="3680530" y="0"/>
              <a:ext cx="5937909" cy="5937909"/>
            </a:xfrm>
            <a:custGeom>
              <a:avLst/>
              <a:gdLst/>
              <a:ahLst/>
              <a:cxnLst/>
              <a:rect l="l" t="t" r="r" b="b"/>
              <a:pathLst>
                <a:path w="5937909" h="5937909">
                  <a:moveTo>
                    <a:pt x="0" y="0"/>
                  </a:moveTo>
                  <a:lnTo>
                    <a:pt x="5937909" y="0"/>
                  </a:lnTo>
                  <a:lnTo>
                    <a:pt x="5937909" y="5937909"/>
                  </a:lnTo>
                  <a:lnTo>
                    <a:pt x="0" y="5937909"/>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SA"/>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05841" y="381130"/>
            <a:ext cx="13049553" cy="1050925"/>
          </a:xfrm>
          <a:prstGeom prst="rect">
            <a:avLst/>
          </a:prstGeom>
        </p:spPr>
        <p:txBody>
          <a:bodyPr lIns="0" tIns="0" rIns="0" bIns="0" rtlCol="0" anchor="t">
            <a:spAutoFit/>
          </a:bodyPr>
          <a:lstStyle/>
          <a:p>
            <a:pPr algn="ctr">
              <a:lnSpc>
                <a:spcPts val="8450"/>
              </a:lnSpc>
            </a:pPr>
            <a:r>
              <a:rPr lang="en-US" sz="6500" b="1">
                <a:solidFill>
                  <a:srgbClr val="164D7B"/>
                </a:solidFill>
                <a:latin typeface="Klein Bold"/>
                <a:ea typeface="Klein Bold"/>
                <a:cs typeface="Klein Bold"/>
                <a:sym typeface="Klein Bold"/>
              </a:rPr>
              <a:t>Requirement Specification</a:t>
            </a:r>
          </a:p>
        </p:txBody>
      </p:sp>
      <p:sp>
        <p:nvSpPr>
          <p:cNvPr id="3" name="TextBox 3"/>
          <p:cNvSpPr txBox="1"/>
          <p:nvPr/>
        </p:nvSpPr>
        <p:spPr>
          <a:xfrm>
            <a:off x="576162" y="1432055"/>
            <a:ext cx="11781405" cy="788035"/>
          </a:xfrm>
          <a:prstGeom prst="rect">
            <a:avLst/>
          </a:prstGeom>
        </p:spPr>
        <p:txBody>
          <a:bodyPr lIns="0" tIns="0" rIns="0" bIns="0" rtlCol="0" anchor="t">
            <a:spAutoFit/>
          </a:bodyPr>
          <a:lstStyle/>
          <a:p>
            <a:pPr algn="l">
              <a:lnSpc>
                <a:spcPts val="6439"/>
              </a:lnSpc>
            </a:pPr>
            <a:r>
              <a:rPr lang="en-US" sz="4599" dirty="0">
                <a:solidFill>
                  <a:srgbClr val="164D7B"/>
                </a:solidFill>
                <a:latin typeface="Helios"/>
                <a:ea typeface="Helios"/>
                <a:cs typeface="Helios"/>
                <a:sym typeface="Helios"/>
              </a:rPr>
              <a:t>Fe</a:t>
            </a:r>
            <a:r>
              <a:rPr lang="en-US" sz="4599" u="none" dirty="0">
                <a:solidFill>
                  <a:srgbClr val="164D7B"/>
                </a:solidFill>
                <a:latin typeface="Helios"/>
                <a:ea typeface="Helios"/>
                <a:cs typeface="Helios"/>
                <a:sym typeface="Helios"/>
              </a:rPr>
              <a:t>ature Selection</a:t>
            </a:r>
          </a:p>
        </p:txBody>
      </p:sp>
      <p:grpSp>
        <p:nvGrpSpPr>
          <p:cNvPr id="4" name="Group 4"/>
          <p:cNvGrpSpPr/>
          <p:nvPr/>
        </p:nvGrpSpPr>
        <p:grpSpPr>
          <a:xfrm>
            <a:off x="0" y="9125919"/>
            <a:ext cx="18288000" cy="1161081"/>
            <a:chOff x="0" y="0"/>
            <a:chExt cx="4816593" cy="305799"/>
          </a:xfrm>
        </p:grpSpPr>
        <p:sp>
          <p:nvSpPr>
            <p:cNvPr id="5" name="Freeform 5"/>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txBody>
            <a:bodyPr/>
            <a:lstStyle/>
            <a:p>
              <a:endParaRPr lang="en-SA"/>
            </a:p>
          </p:txBody>
        </p:sp>
        <p:sp>
          <p:nvSpPr>
            <p:cNvPr id="6" name="TextBox 6"/>
            <p:cNvSpPr txBox="1"/>
            <p:nvPr/>
          </p:nvSpPr>
          <p:spPr>
            <a:xfrm>
              <a:off x="0" y="-38100"/>
              <a:ext cx="4816593" cy="343899"/>
            </a:xfrm>
            <a:prstGeom prst="rect">
              <a:avLst/>
            </a:prstGeom>
          </p:spPr>
          <p:txBody>
            <a:bodyPr lIns="50800" tIns="50800" rIns="50800" bIns="50800" rtlCol="0" anchor="ctr"/>
            <a:lstStyle/>
            <a:p>
              <a:pPr algn="ctr">
                <a:lnSpc>
                  <a:spcPts val="2100"/>
                </a:lnSpc>
              </a:pPr>
              <a:endParaRPr/>
            </a:p>
          </p:txBody>
        </p:sp>
      </p:grpSp>
      <p:sp>
        <p:nvSpPr>
          <p:cNvPr id="7" name="TextBox 7"/>
          <p:cNvSpPr txBox="1"/>
          <p:nvPr/>
        </p:nvSpPr>
        <p:spPr>
          <a:xfrm>
            <a:off x="562307" y="2534212"/>
            <a:ext cx="17344693" cy="4242956"/>
          </a:xfrm>
          <a:prstGeom prst="rect">
            <a:avLst/>
          </a:prstGeom>
        </p:spPr>
        <p:txBody>
          <a:bodyPr wrap="square" lIns="0" tIns="0" rIns="0" bIns="0" rtlCol="0" anchor="t">
            <a:spAutoFit/>
          </a:bodyPr>
          <a:lstStyle/>
          <a:p>
            <a:pPr algn="l">
              <a:lnSpc>
                <a:spcPts val="6766"/>
              </a:lnSpc>
            </a:pPr>
            <a:r>
              <a:rPr lang="en-US" sz="3579" dirty="0">
                <a:solidFill>
                  <a:srgbClr val="2A2E3A"/>
                </a:solidFill>
                <a:latin typeface="Helios"/>
                <a:ea typeface="Helios"/>
                <a:cs typeface="Helios"/>
                <a:sym typeface="Helios"/>
              </a:rPr>
              <a:t>Feature selection </a:t>
            </a:r>
            <a:r>
              <a:rPr lang="en-US" sz="3579" u="none" dirty="0">
                <a:solidFill>
                  <a:srgbClr val="2A2E3A"/>
                </a:solidFill>
                <a:latin typeface="Helios"/>
                <a:ea typeface="Helios"/>
                <a:cs typeface="Helios"/>
                <a:sym typeface="Helios"/>
              </a:rPr>
              <a:t>reduces dimensionality by keeping relevant features and removing redundant or noisy ones, simplifying models and enhancing performance. </a:t>
            </a:r>
          </a:p>
          <a:p>
            <a:pPr algn="l">
              <a:lnSpc>
                <a:spcPts val="6766"/>
              </a:lnSpc>
            </a:pPr>
            <a:r>
              <a:rPr lang="en-US" sz="3579" u="none" dirty="0">
                <a:solidFill>
                  <a:srgbClr val="2A2E3A"/>
                </a:solidFill>
                <a:latin typeface="Helios"/>
                <a:ea typeface="Helios"/>
                <a:cs typeface="Helios"/>
                <a:sym typeface="Helios"/>
              </a:rPr>
              <a:t>We’ll use wrapper methods that evaluate feature subsets based on model accuracy, considering interactions to find the best combinations.</a:t>
            </a:r>
          </a:p>
          <a:p>
            <a:pPr algn="l">
              <a:lnSpc>
                <a:spcPts val="6766"/>
              </a:lnSpc>
            </a:pPr>
            <a:endParaRPr lang="en-US" sz="3579" u="none" dirty="0">
              <a:solidFill>
                <a:srgbClr val="2A2E3A"/>
              </a:solidFill>
              <a:latin typeface="Helios"/>
              <a:ea typeface="Helios"/>
              <a:cs typeface="Helios"/>
              <a:sym typeface="Helios"/>
            </a:endParaRPr>
          </a:p>
        </p:txBody>
      </p:sp>
      <p:grpSp>
        <p:nvGrpSpPr>
          <p:cNvPr id="8" name="Group 8"/>
          <p:cNvGrpSpPr/>
          <p:nvPr/>
        </p:nvGrpSpPr>
        <p:grpSpPr>
          <a:xfrm>
            <a:off x="14054203" y="63357"/>
            <a:ext cx="7213829" cy="9643102"/>
            <a:chOff x="0" y="0"/>
            <a:chExt cx="9618439" cy="12857470"/>
          </a:xfrm>
        </p:grpSpPr>
        <p:sp>
          <p:nvSpPr>
            <p:cNvPr id="9" name="Freeform 9"/>
            <p:cNvSpPr/>
            <p:nvPr/>
          </p:nvSpPr>
          <p:spPr>
            <a:xfrm>
              <a:off x="0" y="3382884"/>
              <a:ext cx="5937909" cy="5937909"/>
            </a:xfrm>
            <a:custGeom>
              <a:avLst/>
              <a:gdLst/>
              <a:ahLst/>
              <a:cxnLst/>
              <a:rect l="l" t="t" r="r" b="b"/>
              <a:pathLst>
                <a:path w="5937909" h="5937909">
                  <a:moveTo>
                    <a:pt x="0" y="0"/>
                  </a:moveTo>
                  <a:lnTo>
                    <a:pt x="5937909" y="0"/>
                  </a:lnTo>
                  <a:lnTo>
                    <a:pt x="5937909" y="5937909"/>
                  </a:lnTo>
                  <a:lnTo>
                    <a:pt x="0" y="5937909"/>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10" name="Freeform 10"/>
            <p:cNvSpPr/>
            <p:nvPr/>
          </p:nvSpPr>
          <p:spPr>
            <a:xfrm>
              <a:off x="3680530" y="6919560"/>
              <a:ext cx="5937909" cy="5937909"/>
            </a:xfrm>
            <a:custGeom>
              <a:avLst/>
              <a:gdLst/>
              <a:ahLst/>
              <a:cxnLst/>
              <a:rect l="l" t="t" r="r" b="b"/>
              <a:pathLst>
                <a:path w="5937909" h="5937909">
                  <a:moveTo>
                    <a:pt x="0" y="0"/>
                  </a:moveTo>
                  <a:lnTo>
                    <a:pt x="5937909" y="0"/>
                  </a:lnTo>
                  <a:lnTo>
                    <a:pt x="5937909" y="5937910"/>
                  </a:lnTo>
                  <a:lnTo>
                    <a:pt x="0" y="593791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SA"/>
            </a:p>
          </p:txBody>
        </p:sp>
        <p:sp>
          <p:nvSpPr>
            <p:cNvPr id="11" name="Freeform 11"/>
            <p:cNvSpPr/>
            <p:nvPr/>
          </p:nvSpPr>
          <p:spPr>
            <a:xfrm>
              <a:off x="3680530" y="0"/>
              <a:ext cx="5937909" cy="5937909"/>
            </a:xfrm>
            <a:custGeom>
              <a:avLst/>
              <a:gdLst/>
              <a:ahLst/>
              <a:cxnLst/>
              <a:rect l="l" t="t" r="r" b="b"/>
              <a:pathLst>
                <a:path w="5937909" h="5937909">
                  <a:moveTo>
                    <a:pt x="0" y="0"/>
                  </a:moveTo>
                  <a:lnTo>
                    <a:pt x="5937909" y="0"/>
                  </a:lnTo>
                  <a:lnTo>
                    <a:pt x="5937909" y="5937909"/>
                  </a:lnTo>
                  <a:lnTo>
                    <a:pt x="0" y="5937909"/>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SA"/>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42ee28c-0695-4219-8de0-7b9c9323f032">
      <Terms xmlns="http://schemas.microsoft.com/office/infopath/2007/PartnerControls"/>
    </lcf76f155ced4ddcb4097134ff3c332f>
    <TaxCatchAll xmlns="959c1840-8d2e-49b4-bd37-a8115558091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ACFF43E6BE2F54F8BE2828FCFCCBB8B" ma:contentTypeVersion="12" ma:contentTypeDescription="Create a new document." ma:contentTypeScope="" ma:versionID="bec5445a2a4c41dc4a05a8c95256143c">
  <xsd:schema xmlns:xsd="http://www.w3.org/2001/XMLSchema" xmlns:xs="http://www.w3.org/2001/XMLSchema" xmlns:p="http://schemas.microsoft.com/office/2006/metadata/properties" xmlns:ns2="042ee28c-0695-4219-8de0-7b9c9323f032" xmlns:ns3="959c1840-8d2e-49b4-bd37-a81155580915" targetNamespace="http://schemas.microsoft.com/office/2006/metadata/properties" ma:root="true" ma:fieldsID="fa0d57a546919bf1c74a0c8de2e29f60" ns2:_="" ns3:_="">
    <xsd:import namespace="042ee28c-0695-4219-8de0-7b9c9323f032"/>
    <xsd:import namespace="959c1840-8d2e-49b4-bd37-a8115558091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2ee28c-0695-4219-8de0-7b9c9323f0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fe8f78c-a8dd-4338-8f0d-420688404cb1"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59c1840-8d2e-49b4-bd37-a81155580915"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ce3e398d-9c3a-4510-8588-8781b4cbcede}" ma:internalName="TaxCatchAll" ma:showField="CatchAllData" ma:web="959c1840-8d2e-49b4-bd37-a8115558091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02EF36-CF97-4A7F-B33F-D090DD8133C1}">
  <ds:schemaRefs>
    <ds:schemaRef ds:uri="http://schemas.microsoft.com/office/2006/metadata/properties"/>
    <ds:schemaRef ds:uri="http://schemas.microsoft.com/office/infopath/2007/PartnerControls"/>
    <ds:schemaRef ds:uri="042ee28c-0695-4219-8de0-7b9c9323f032"/>
    <ds:schemaRef ds:uri="959c1840-8d2e-49b4-bd37-a81155580915"/>
  </ds:schemaRefs>
</ds:datastoreItem>
</file>

<file path=customXml/itemProps2.xml><?xml version="1.0" encoding="utf-8"?>
<ds:datastoreItem xmlns:ds="http://schemas.openxmlformats.org/officeDocument/2006/customXml" ds:itemID="{DD98A77D-6FEB-4812-AC66-509AB3AF38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2ee28c-0695-4219-8de0-7b9c9323f032"/>
    <ds:schemaRef ds:uri="959c1840-8d2e-49b4-bd37-a811555809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198B789-4238-443F-BBF8-CD4E8A6D5D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75</TotalTime>
  <Words>1636</Words>
  <Application>Microsoft Macintosh PowerPoint</Application>
  <PresentationFormat>Custom</PresentationFormat>
  <Paragraphs>401</Paragraphs>
  <Slides>40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Arimo</vt:lpstr>
      <vt:lpstr>Helios Bold</vt:lpstr>
      <vt:lpstr>Helios Bold Italics</vt:lpstr>
      <vt:lpstr>Helios</vt:lpstr>
      <vt:lpstr>Arial</vt:lpstr>
      <vt:lpstr>Times New Roman</vt:lpstr>
      <vt:lpstr>Klein</vt:lpstr>
      <vt:lpstr>Klein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DIABETES PATIENTS BASED ON MACHINE LEARNING TECHNIQUES</dc:title>
  <cp:lastModifiedBy>طيف سمران عايش العنزي</cp:lastModifiedBy>
  <cp:revision>4</cp:revision>
  <dcterms:created xsi:type="dcterms:W3CDTF">2006-08-16T00:00:00Z</dcterms:created>
  <dcterms:modified xsi:type="dcterms:W3CDTF">2025-04-29T15:15:27Z</dcterms:modified>
  <dc:identifier>DAGlWNzEA1Y</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0x0101005ACFF43E6BE2F54F8BE2828FCFCCBB8B</vt:lpwstr>
  </property>
  <property fmtid="{D5CDD505-2E9C-101B-9397-08002B2CF9AE}" pid="3" name="MediaServiceImageTags">
    <vt:lpwstr/>
  </property>
</Properties>
</file>